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338" r:id="rId5"/>
    <p:sldId id="329" r:id="rId6"/>
    <p:sldId id="348" r:id="rId7"/>
    <p:sldId id="332" r:id="rId8"/>
    <p:sldId id="331" r:id="rId9"/>
    <p:sldId id="343" r:id="rId10"/>
    <p:sldId id="339" r:id="rId11"/>
  </p:sldIdLst>
  <p:sldSz cx="9144000" cy="5143500" type="screen16x9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ien de Ruig" initials="" lastIdx="1" clrIdx="0"/>
  <p:cmAuthor id="1" name="Pien de Ruig" initials="PR" lastIdx="3" clrIdx="1">
    <p:extLst>
      <p:ext uri="{19B8F6BF-5375-455C-9EA6-DF929625EA0E}">
        <p15:presenceInfo xmlns:p15="http://schemas.microsoft.com/office/powerpoint/2012/main" userId="S::pienderuig@voedselbankennederland.nl::60088441-c1dc-476d-8337-1d956874a6f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102"/>
    <a:srgbClr val="F66A39"/>
    <a:srgbClr val="F77B1C"/>
    <a:srgbClr val="FFE3C8"/>
    <a:srgbClr val="E4702A"/>
    <a:srgbClr val="EE7402"/>
    <a:srgbClr val="267412"/>
    <a:srgbClr val="F777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069E5-4FBC-52DB-965F-5EC74CC5271D}" v="64" dt="2021-10-18T06:59:46.797"/>
    <p1510:client id="{B19E35AF-5BA8-4BAD-B65F-1394306CBC10}" v="55" dt="2021-04-26T11:23:39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57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17FCC-E98C-0149-AF5D-B75EC6E136D0}" type="datetimeFigureOut">
              <a:rPr lang="nl-NL" smtClean="0"/>
              <a:t>25-10-2021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69FB5-CF58-524A-BFCF-1F9A907890B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5117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2F-BA29-624E-BDA5-BA9F6CC60347}" type="datetimeFigureOut">
              <a:rPr lang="nl-NL" smtClean="0"/>
              <a:t>25-10-2021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3371-4AE6-B142-85B8-A71008BB5D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342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2F-BA29-624E-BDA5-BA9F6CC60347}" type="datetimeFigureOut">
              <a:rPr lang="nl-NL" smtClean="0"/>
              <a:t>25-10-2021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3371-4AE6-B142-85B8-A71008BB5D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1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2F-BA29-624E-BDA5-BA9F6CC60347}" type="datetimeFigureOut">
              <a:rPr lang="nl-NL" smtClean="0"/>
              <a:t>25-10-2021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3371-4AE6-B142-85B8-A71008BB5D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05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2F-BA29-624E-BDA5-BA9F6CC60347}" type="datetimeFigureOut">
              <a:rPr lang="nl-NL" smtClean="0"/>
              <a:t>25-10-2021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3371-4AE6-B142-85B8-A71008BB5D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44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2F-BA29-624E-BDA5-BA9F6CC60347}" type="datetimeFigureOut">
              <a:rPr lang="nl-NL" smtClean="0"/>
              <a:t>25-10-2021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027714" y="4463143"/>
            <a:ext cx="674915" cy="57796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3371-4AE6-B142-85B8-A71008BB5D52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17449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2F-BA29-624E-BDA5-BA9F6CC60347}" type="datetimeFigureOut">
              <a:rPr lang="nl-NL" smtClean="0"/>
              <a:t>25-10-2021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3371-4AE6-B142-85B8-A71008BB5D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0790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2F-BA29-624E-BDA5-BA9F6CC60347}" type="datetimeFigureOut">
              <a:rPr lang="nl-NL" smtClean="0"/>
              <a:t>25-10-2021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3371-4AE6-B142-85B8-A71008BB5D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785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2F-BA29-624E-BDA5-BA9F6CC60347}" type="datetimeFigureOut">
              <a:rPr lang="nl-NL" smtClean="0"/>
              <a:t>25-10-2021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3371-4AE6-B142-85B8-A71008BB5D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6495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2F-BA29-624E-BDA5-BA9F6CC60347}" type="datetimeFigureOut">
              <a:rPr lang="nl-NL" smtClean="0"/>
              <a:t>25-10-2021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3371-4AE6-B142-85B8-A71008BB5D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810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2F-BA29-624E-BDA5-BA9F6CC60347}" type="datetimeFigureOut">
              <a:rPr lang="nl-NL" smtClean="0"/>
              <a:t>25-10-2021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3371-4AE6-B142-85B8-A71008BB5D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0335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0F42F-BA29-624E-BDA5-BA9F6CC60347}" type="datetimeFigureOut">
              <a:rPr lang="nl-NL" smtClean="0"/>
              <a:t>25-10-2021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23371-4AE6-B142-85B8-A71008BB5D5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330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20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93475"/>
            <a:ext cx="8229600" cy="3028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0F42F-BA29-624E-BDA5-BA9F6CC60347}" type="datetimeFigureOut">
              <a:rPr lang="nl-NL" smtClean="0"/>
              <a:t>25-10-2021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23371-4AE6-B142-85B8-A71008BB5D5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7FFA129D-015A-4EF7-9903-BDA2FB25BCAF}"/>
              </a:ext>
            </a:extLst>
          </p:cNvPr>
          <p:cNvSpPr/>
          <p:nvPr userDrawn="1"/>
        </p:nvSpPr>
        <p:spPr>
          <a:xfrm>
            <a:off x="4282888" y="4492824"/>
            <a:ext cx="578223" cy="548877"/>
          </a:xfrm>
          <a:prstGeom prst="ellipse">
            <a:avLst/>
          </a:prstGeom>
          <a:blipFill>
            <a:blip r:embed="rId13"/>
            <a:stretch>
              <a:fillRect t="808" b="808"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899562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342900" rtl="0" eaLnBrk="1" latinLnBrk="0" hangingPunct="1"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2308FD36-1B58-413B-864A-38DEB1355C64}"/>
              </a:ext>
            </a:extLst>
          </p:cNvPr>
          <p:cNvSpPr txBox="1">
            <a:spLocks/>
          </p:cNvSpPr>
          <p:nvPr/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257175" indent="-257175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None/>
            </a:pPr>
            <a:endParaRPr lang="nl-NL" sz="2800" b="1" dirty="0">
              <a:ea typeface="+mj-ea"/>
              <a:cs typeface="Calibri"/>
            </a:endParaRPr>
          </a:p>
        </p:txBody>
      </p:sp>
      <p:pic>
        <p:nvPicPr>
          <p:cNvPr id="2" name="Afbeelding 1" descr="Afbeelding met tekst&#10;&#10;Automatisch gegenereerde beschrijving">
            <a:extLst>
              <a:ext uri="{FF2B5EF4-FFF2-40B4-BE49-F238E27FC236}">
                <a16:creationId xmlns:a16="http://schemas.microsoft.com/office/drawing/2014/main" id="{40E618A1-ADFA-4D85-8714-D46F6AF5D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900" y="1121638"/>
            <a:ext cx="6885588" cy="1652541"/>
          </a:xfrm>
          <a:prstGeom prst="rect">
            <a:avLst/>
          </a:prstGeom>
          <a:noFill/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0405BEFF-3B6D-49C5-91F4-9E053F356982}"/>
              </a:ext>
            </a:extLst>
          </p:cNvPr>
          <p:cNvSpPr txBox="1"/>
          <p:nvPr/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defTabSz="342900">
              <a:spcBef>
                <a:spcPct val="20000"/>
              </a:spcBef>
            </a:pPr>
            <a:endParaRPr lang="nl-NL" sz="1400" b="1" kern="1200" dirty="0">
              <a:latin typeface="+mn-lt"/>
              <a:ea typeface="+mn-ea"/>
              <a:cs typeface="+mn-cs"/>
            </a:endParaRPr>
          </a:p>
          <a:p>
            <a:pPr defTabSz="342900">
              <a:spcBef>
                <a:spcPct val="20000"/>
              </a:spcBef>
            </a:pPr>
            <a:endParaRPr lang="nl-NL" sz="1050" kern="1200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067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AA56B-96A9-417F-AFEA-86ED0304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VOEDSELBANKEN NEDERLAND</a:t>
            </a:r>
            <a:endParaRPr lang="en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9F8B40-742E-4F97-9949-C0D0B8719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De voedselbanken helpen mensen die tijdelijk onvoldoende in hun levensonderhoud kunnen voorzien door ze voedselhulp te verstrekken </a:t>
            </a:r>
            <a:endParaRPr lang="nl-NL" dirty="0">
              <a:cs typeface="Calibri" panose="020F0502020204030204"/>
            </a:endParaRPr>
          </a:p>
          <a:p>
            <a:r>
              <a:rPr lang="nl-NL" dirty="0"/>
              <a:t>13.000 vrijwilligers delen elke week eten uit aan 40.000 huishoudens</a:t>
            </a:r>
            <a:endParaRPr lang="nl-NL" dirty="0">
              <a:cs typeface="Calibri"/>
            </a:endParaRPr>
          </a:p>
          <a:p>
            <a:r>
              <a:rPr lang="nl-NL" dirty="0"/>
              <a:t>Koepelorganisatie voor 172 voedselbanken en </a:t>
            </a:r>
            <a:br>
              <a:rPr lang="nl-NL" dirty="0"/>
            </a:br>
            <a:r>
              <a:rPr lang="nl-NL" dirty="0"/>
              <a:t>10 distributiecentra</a:t>
            </a:r>
            <a:endParaRPr lang="nl-NL" dirty="0">
              <a:cs typeface="Calibri"/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C3C9719-C400-4251-A24A-9873A0222DBC}"/>
              </a:ext>
            </a:extLst>
          </p:cNvPr>
          <p:cNvCxnSpPr/>
          <p:nvPr/>
        </p:nvCxnSpPr>
        <p:spPr>
          <a:xfrm>
            <a:off x="400054" y="800100"/>
            <a:ext cx="0" cy="564356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" name="Afbeelding 5" descr="Afbeelding met doos, binnen, container, mand&#10;&#10;Automatisch gegenereerde beschrijving">
            <a:extLst>
              <a:ext uri="{FF2B5EF4-FFF2-40B4-BE49-F238E27FC236}">
                <a16:creationId xmlns:a16="http://schemas.microsoft.com/office/drawing/2014/main" id="{60FC1802-D932-4A34-BBE7-BC63AD897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316" y="2946184"/>
            <a:ext cx="2336954" cy="20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750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AA56B-96A9-417F-AFEA-86ED0304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KERNWAARDEN</a:t>
            </a:r>
            <a:endParaRPr lang="en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9F8B40-742E-4F97-9949-C0D0B8719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Uitsluitend met vrijwilligers</a:t>
            </a:r>
          </a:p>
          <a:p>
            <a:r>
              <a:rPr lang="nl-NL" dirty="0"/>
              <a:t>Gratis voedsel vertrekken dat door anderen gedoneerd is</a:t>
            </a:r>
            <a:endParaRPr lang="nl-NL" dirty="0">
              <a:cs typeface="Calibri"/>
            </a:endParaRPr>
          </a:p>
          <a:p>
            <a:r>
              <a:rPr lang="nl-NL" dirty="0"/>
              <a:t>Zoveel mogelijk gezond voedsel verstrekken</a:t>
            </a:r>
            <a:endParaRPr lang="nl-NL" dirty="0">
              <a:cs typeface="Calibri" panose="020F0502020204030204"/>
            </a:endParaRPr>
          </a:p>
          <a:p>
            <a:r>
              <a:rPr lang="nl-NL" dirty="0"/>
              <a:t>Zo eerlijk mogelijk verdelen van voedsel</a:t>
            </a:r>
          </a:p>
          <a:p>
            <a:r>
              <a:rPr lang="nl-NL" dirty="0"/>
              <a:t>Neutraal en onafhankelijk (‘burgers voor burgers’) </a:t>
            </a:r>
          </a:p>
          <a:p>
            <a:r>
              <a:rPr lang="nl-NL" dirty="0"/>
              <a:t>Transparant in verantwoording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C3C9719-C400-4251-A24A-9873A0222DBC}"/>
              </a:ext>
            </a:extLst>
          </p:cNvPr>
          <p:cNvCxnSpPr/>
          <p:nvPr/>
        </p:nvCxnSpPr>
        <p:spPr>
          <a:xfrm>
            <a:off x="400054" y="800100"/>
            <a:ext cx="0" cy="564356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030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AA56B-96A9-417F-AFEA-86ED0304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ea typeface="Arial" charset="0"/>
                <a:cs typeface="Arial" panose="020B0604020202020204" pitchFamily="34" charset="0"/>
              </a:rPr>
              <a:t>FEITEN EN CIJFERS</a:t>
            </a:r>
            <a:endParaRPr lang="en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9F8B40-742E-4F97-9949-C0D0B8719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/>
              </a:rPr>
              <a:t>Ruim 1 miljoen mensen leven onder de armoedegrens </a:t>
            </a:r>
            <a:endParaRPr lang="nl-NL" dirty="0"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/>
              </a:rPr>
              <a:t>1 op de 13 kinderen groeit op in een gezin onder de armoedegrens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/>
              </a:rPr>
              <a:t>In 2020 hielp de voedselbank 160.000 mensen (37.500 huishoudens)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In het voedselpakket zitten ca. 25 producten</a:t>
            </a:r>
            <a:endParaRPr lang="nl-NL" dirty="0"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Schijf van vijf en verse producten zijn het uitgangspunt</a:t>
            </a:r>
            <a:endParaRPr lang="nl-NL" dirty="0">
              <a:cs typeface="Calibri" panose="020F0502020204030204"/>
            </a:endParaRPr>
          </a:p>
          <a:p>
            <a:pPr marL="0" indent="0">
              <a:buNone/>
            </a:pPr>
            <a:endParaRPr lang="nl-NL" dirty="0"/>
          </a:p>
          <a:p>
            <a:endParaRPr lang="nl-NL" dirty="0"/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6AC056E3-E227-44BD-B3FF-030538963B08}"/>
              </a:ext>
            </a:extLst>
          </p:cNvPr>
          <p:cNvCxnSpPr/>
          <p:nvPr/>
        </p:nvCxnSpPr>
        <p:spPr>
          <a:xfrm>
            <a:off x="400054" y="800100"/>
            <a:ext cx="0" cy="564356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931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AA56B-96A9-417F-AFEA-86ED0304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KLANTEN VOEDSELBANK</a:t>
            </a:r>
            <a:endParaRPr lang="en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9F8B40-742E-4F97-9949-C0D0B8719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429" y="1593475"/>
            <a:ext cx="4883227" cy="30280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/>
              </a:rPr>
              <a:t>40% is jonger dan 18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/>
              </a:rPr>
              <a:t>41% is ouder dan 50 jaar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/>
              </a:rPr>
              <a:t>49 % is binnen één jaar weg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/>
              </a:rPr>
              <a:t>17% is na 3 jaar nog afhankelijk van 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cs typeface="Arial"/>
              </a:rPr>
              <a:t>45% alleenstaanden, 29% eenoudergezin en 21% gezinnen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>
                <a:ea typeface="+mn-lt"/>
                <a:cs typeface="+mn-lt"/>
              </a:rPr>
              <a:t>‘Geen pakket zonder traject’ is het uitgangspunt maar niet altijd mogelijk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AC739D01-7697-4993-88D3-C6AD898AEDF2}"/>
              </a:ext>
            </a:extLst>
          </p:cNvPr>
          <p:cNvCxnSpPr/>
          <p:nvPr/>
        </p:nvCxnSpPr>
        <p:spPr>
          <a:xfrm>
            <a:off x="407198" y="814388"/>
            <a:ext cx="0" cy="564356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5" name="Afbeelding 5" descr="Afbeelding met persoon, binnen, plafond, mensen&#10;&#10;Automatisch gegenereerde beschrijving">
            <a:extLst>
              <a:ext uri="{FF2B5EF4-FFF2-40B4-BE49-F238E27FC236}">
                <a16:creationId xmlns:a16="http://schemas.microsoft.com/office/drawing/2014/main" id="{2BF919D5-CA6A-49C0-9C8D-380662BF00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41" r="4338" b="-279"/>
          <a:stretch/>
        </p:blipFill>
        <p:spPr>
          <a:xfrm>
            <a:off x="5617225" y="1703633"/>
            <a:ext cx="2812526" cy="247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00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AA56B-96A9-417F-AFEA-86ED0304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>
                <a:cs typeface="Calibri"/>
              </a:rPr>
              <a:t>INKOMSTEN EN BESTEDINGEN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9F8B40-742E-4F97-9949-C0D0B8719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93475"/>
            <a:ext cx="4750594" cy="30280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ea typeface="Arial" charset="0"/>
                <a:cs typeface="Arial" panose="020B0604020202020204" pitchFamily="34" charset="0"/>
              </a:rPr>
              <a:t>Geen kosten voor voedsel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ea typeface="Arial" charset="0"/>
                <a:cs typeface="Arial" panose="020B0604020202020204" pitchFamily="34" charset="0"/>
              </a:rPr>
              <a:t>Geen salariskosten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ea typeface="Arial" charset="0"/>
                <a:cs typeface="Arial" panose="020B0604020202020204" pitchFamily="34" charset="0"/>
              </a:rPr>
              <a:t>Wel huur, transport, verzekering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ea typeface="Arial" charset="0"/>
                <a:cs typeface="Arial" panose="020B0604020202020204" pitchFamily="34" charset="0"/>
              </a:rPr>
              <a:t>Donaties vanuit brede samenleving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>
                <a:ea typeface="Arial" charset="0"/>
                <a:cs typeface="Arial" panose="020B0604020202020204" pitchFamily="34" charset="0"/>
              </a:rPr>
              <a:t>ANBI status</a:t>
            </a:r>
          </a:p>
          <a:p>
            <a:pPr marL="342900" indent="-342900">
              <a:buFont typeface="Arial" panose="020B0604020202020204" pitchFamily="34" charset="0"/>
            </a:pPr>
            <a:r>
              <a:rPr lang="nl-NL" dirty="0">
                <a:ea typeface="Arial" charset="0"/>
                <a:cs typeface="Arial"/>
              </a:rPr>
              <a:t>CBF keurmerk</a:t>
            </a:r>
            <a:endParaRPr lang="nl-NL" dirty="0">
              <a:ea typeface="Arial" charset="0"/>
              <a:cs typeface="Arial" charset="0"/>
            </a:endParaRPr>
          </a:p>
          <a:p>
            <a:endParaRPr lang="nl-NL" dirty="0">
              <a:ea typeface="Arial" charset="0"/>
              <a:cs typeface="Arial" charset="0"/>
            </a:endParaRPr>
          </a:p>
        </p:txBody>
      </p:sp>
      <p:cxnSp>
        <p:nvCxnSpPr>
          <p:cNvPr id="7" name="Rechte verbindingslijn 6">
            <a:extLst>
              <a:ext uri="{FF2B5EF4-FFF2-40B4-BE49-F238E27FC236}">
                <a16:creationId xmlns:a16="http://schemas.microsoft.com/office/drawing/2014/main" id="{BD5BF8DC-8052-4741-8408-6265942D56EA}"/>
              </a:ext>
            </a:extLst>
          </p:cNvPr>
          <p:cNvCxnSpPr/>
          <p:nvPr/>
        </p:nvCxnSpPr>
        <p:spPr>
          <a:xfrm>
            <a:off x="400054" y="800100"/>
            <a:ext cx="0" cy="564356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Afbeelding 7" descr="kosten pakket.jpg">
            <a:extLst>
              <a:ext uri="{FF2B5EF4-FFF2-40B4-BE49-F238E27FC236}">
                <a16:creationId xmlns:a16="http://schemas.microsoft.com/office/drawing/2014/main" id="{11B85A29-8CEC-4F78-A4A9-62D590DFF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431" y="1593046"/>
            <a:ext cx="2052494" cy="27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2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8AA56B-96A9-417F-AFEA-86ED03044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DANK VOOR UW GIFT</a:t>
            </a:r>
            <a:endParaRPr lang="en-NL" sz="32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9F8B40-742E-4F97-9949-C0D0B8719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Met uw steun kunnen we voedsel geven aan mensen die dat het meeste nodig hebben. </a:t>
            </a:r>
            <a:r>
              <a:rPr lang="nl-NL" sz="1800" dirty="0">
                <a:solidFill>
                  <a:srgbClr val="000000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Uw </a:t>
            </a:r>
            <a:r>
              <a:rPr lang="nl-N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bijdrage gebruiken we voor: </a:t>
            </a:r>
            <a:endParaRPr lang="nl-NL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Vrachtauto’s en bestelbusjes om eten in te vervoeren </a:t>
            </a: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Benzine en diesel voor vervoer </a:t>
            </a:r>
            <a:endParaRPr lang="nl-NL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Vaste lasten zoals energie en huur</a:t>
            </a:r>
            <a:r>
              <a:rPr lang="nl-NL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nl-NL" sz="18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SzPts val="1000"/>
              <a:buNone/>
              <a:tabLst>
                <a:tab pos="457200" algn="l"/>
              </a:tabLst>
            </a:pPr>
            <a:r>
              <a:rPr lang="nl-NL" sz="1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nl-NL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artelijk dank! </a:t>
            </a:r>
          </a:p>
        </p:txBody>
      </p:sp>
      <p:cxnSp>
        <p:nvCxnSpPr>
          <p:cNvPr id="4" name="Rechte verbindingslijn 3">
            <a:extLst>
              <a:ext uri="{FF2B5EF4-FFF2-40B4-BE49-F238E27FC236}">
                <a16:creationId xmlns:a16="http://schemas.microsoft.com/office/drawing/2014/main" id="{2D86C620-CF5E-4FAF-B73A-D6E8B7EE51BC}"/>
              </a:ext>
            </a:extLst>
          </p:cNvPr>
          <p:cNvCxnSpPr/>
          <p:nvPr/>
        </p:nvCxnSpPr>
        <p:spPr>
          <a:xfrm>
            <a:off x="400054" y="800100"/>
            <a:ext cx="0" cy="564356"/>
          </a:xfrm>
          <a:prstGeom prst="line">
            <a:avLst/>
          </a:prstGeom>
          <a:ln w="1905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4385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9f0d6675-8eb9-469f-b932-64693d6757ea">
      <UserInfo>
        <DisplayName>Jolijda Berkhout</DisplayName>
        <AccountId>539</AccountId>
        <AccountType/>
      </UserInfo>
      <UserInfo>
        <DisplayName>Maaike Visser</DisplayName>
        <AccountId>1935</AccountId>
        <AccountType/>
      </UserInfo>
      <UserInfo>
        <DisplayName>Kimberly van Houwelingen</DisplayName>
        <AccountId>1621</AccountId>
        <AccountType/>
      </UserInfo>
      <UserInfo>
        <DisplayName>Jose Tijssen</DisplayName>
        <AccountId>2900</AccountId>
        <AccountType/>
      </UserInfo>
      <UserInfo>
        <DisplayName>Natasja Spuijbroek</DisplayName>
        <AccountId>2723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792FA9FB1ED44F9FC193AF38E7A9CF" ma:contentTypeVersion="14" ma:contentTypeDescription="Een nieuw document maken." ma:contentTypeScope="" ma:versionID="e6fa96116e60068fd1be8367c33957a0">
  <xsd:schema xmlns:xsd="http://www.w3.org/2001/XMLSchema" xmlns:xs="http://www.w3.org/2001/XMLSchema" xmlns:p="http://schemas.microsoft.com/office/2006/metadata/properties" xmlns:ns2="64d48ac1-8b69-4d2b-acac-2c3e8ee0ede3" xmlns:ns3="9f0d6675-8eb9-469f-b932-64693d6757ea" targetNamespace="http://schemas.microsoft.com/office/2006/metadata/properties" ma:root="true" ma:fieldsID="7a470b81e46f024598b3d73c393d5af5" ns2:_="" ns3:_="">
    <xsd:import namespace="64d48ac1-8b69-4d2b-acac-2c3e8ee0ede3"/>
    <xsd:import namespace="9f0d6675-8eb9-469f-b932-64693d6757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48ac1-8b69-4d2b-acac-2c3e8ee0ed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0d6675-8eb9-469f-b932-64693d6757e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282889-D16D-40B3-9918-DAD096D61819}">
  <ds:schemaRefs>
    <ds:schemaRef ds:uri="http://schemas.microsoft.com/office/2006/documentManagement/types"/>
    <ds:schemaRef ds:uri="http://purl.org/dc/elements/1.1/"/>
    <ds:schemaRef ds:uri="9f0d6675-8eb9-469f-b932-64693d6757ea"/>
    <ds:schemaRef ds:uri="http://schemas.microsoft.com/office/infopath/2007/PartnerControls"/>
    <ds:schemaRef ds:uri="http://purl.org/dc/dcmitype/"/>
    <ds:schemaRef ds:uri="64d48ac1-8b69-4d2b-acac-2c3e8ee0ede3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2914DD86-679E-40B4-8FD6-2802C5B085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d48ac1-8b69-4d2b-acac-2c3e8ee0ede3"/>
    <ds:schemaRef ds:uri="9f0d6675-8eb9-469f-b932-64693d6757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64749EB-81CA-4163-BA0C-03949341D5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95</TotalTime>
  <Words>252</Words>
  <Application>Microsoft Office PowerPoint</Application>
  <PresentationFormat>Diavoorstelling (16:9)</PresentationFormat>
  <Paragraphs>38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Symbol</vt:lpstr>
      <vt:lpstr>Office-thema</vt:lpstr>
      <vt:lpstr>PowerPoint-presentatie</vt:lpstr>
      <vt:lpstr>VOEDSELBANKEN NEDERLAND</vt:lpstr>
      <vt:lpstr>KERNWAARDEN</vt:lpstr>
      <vt:lpstr>FEITEN EN CIJFERS</vt:lpstr>
      <vt:lpstr>KLANTEN VOEDSELBANK</vt:lpstr>
      <vt:lpstr>INKOMSTEN EN BESTEDINGEN</vt:lpstr>
      <vt:lpstr>DANK VOOR UW GIFT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Voedselbanken Nederland</dc:title>
  <dc:creator>Pien de Ruig</dc:creator>
  <cp:lastModifiedBy>DerkJan Poel</cp:lastModifiedBy>
  <cp:revision>22</cp:revision>
  <dcterms:created xsi:type="dcterms:W3CDTF">2015-12-01T18:18:36Z</dcterms:created>
  <dcterms:modified xsi:type="dcterms:W3CDTF">2021-10-25T10:08:51Z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0x010100EE792FA9FB1ED44F9FC193AF38E7A9CF</vt:lpwstr>
  </property>
  <property fmtid="{D5CDD505-2E9C-101B-9397-08002B2CF9AE}" pid="3" name="Order">
    <vt:r8>254100</vt:r8>
  </property>
  <property fmtid="{D5CDD505-2E9C-101B-9397-08002B2CF9AE}" pid="4" name="xd_Signature">
    <vt:bool>false</vt:bool>
  </property>
  <property fmtid="{D5CDD505-2E9C-101B-9397-08002B2CF9AE}" pid="5" name="SharedWithUsers">
    <vt:lpwstr>539;#Jolijda Berkhout</vt:lpwstr>
  </property>
  <property fmtid="{D5CDD505-2E9C-101B-9397-08002B2CF9AE}" pid="6" name="xd_ProgID">
    <vt:lpwstr/>
  </property>
  <property fmtid="{D5CDD505-2E9C-101B-9397-08002B2CF9AE}" pid="7" name="TemplateUrl">
    <vt:lpwstr/>
  </property>
  <property fmtid="{D5CDD505-2E9C-101B-9397-08002B2CF9AE}" pid="8" name="ComplianceAssetId">
    <vt:lpwstr/>
  </property>
</Properties>
</file>