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"/>
  </p:notesMasterIdLst>
  <p:sldIdLst>
    <p:sldId id="258" r:id="rId2"/>
    <p:sldId id="259" r:id="rId3"/>
    <p:sldId id="289" r:id="rId4"/>
    <p:sldId id="286" r:id="rId5"/>
    <p:sldId id="287" r:id="rId6"/>
    <p:sldId id="288" r:id="rId7"/>
    <p:sldId id="273" r:id="rId8"/>
    <p:sldId id="261" r:id="rId9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38A41"/>
    <a:srgbClr val="1B8C36"/>
    <a:srgbClr val="FFEE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973"/>
    <p:restoredTop sz="94628"/>
  </p:normalViewPr>
  <p:slideViewPr>
    <p:cSldViewPr snapToGrid="0" snapToObjects="1">
      <p:cViewPr varScale="1">
        <p:scale>
          <a:sx n="62" d="100"/>
          <a:sy n="62" d="100"/>
        </p:scale>
        <p:origin x="896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customXml" Target="../customXml/item1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B6BF27-E2FC-43FD-9E28-358649F95D01}" type="datetimeFigureOut">
              <a:rPr lang="nl-NL" smtClean="0"/>
              <a:t>10-10-2023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CD248B-7143-43E3-A169-EA69356D3DE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952309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203B07-E52D-4454-BF6C-DD34D5FD2BAD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245244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1">
    <p:bg>
      <p:bgPr>
        <a:gradFill flip="none" rotWithShape="1">
          <a:gsLst>
            <a:gs pos="0">
              <a:schemeClr val="tx2"/>
            </a:gs>
            <a:gs pos="100000">
              <a:schemeClr val="accent2"/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5C1E648D-9182-634C-81B3-34B5D4253C9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914900"/>
            <a:ext cx="12192000" cy="1943100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0C0E7655-1B34-3648-9268-C2B78F0F4FB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26242" y="4297838"/>
            <a:ext cx="3213100" cy="1879600"/>
          </a:xfrm>
          <a:prstGeom prst="rect">
            <a:avLst/>
          </a:prstGeom>
        </p:spPr>
      </p:pic>
      <p:sp>
        <p:nvSpPr>
          <p:cNvPr id="14" name="Titel 1">
            <a:extLst>
              <a:ext uri="{FF2B5EF4-FFF2-40B4-BE49-F238E27FC236}">
                <a16:creationId xmlns:a16="http://schemas.microsoft.com/office/drawing/2014/main" id="{C62159B0-04FC-1345-B561-96C7FF2B11E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773237"/>
            <a:ext cx="9144000" cy="165576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 dirty="0"/>
              <a:t>Titel van de presentatie</a:t>
            </a:r>
          </a:p>
        </p:txBody>
      </p:sp>
      <p:sp>
        <p:nvSpPr>
          <p:cNvPr id="15" name="Ondertitel 2">
            <a:extLst>
              <a:ext uri="{FF2B5EF4-FFF2-40B4-BE49-F238E27FC236}">
                <a16:creationId xmlns:a16="http://schemas.microsoft.com/office/drawing/2014/main" id="{0FDD4D76-EE70-3A4A-BE6C-45F04068A4F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521076"/>
            <a:ext cx="9144000" cy="748289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Hier kan een ondertitel</a:t>
            </a:r>
          </a:p>
        </p:txBody>
      </p:sp>
    </p:spTree>
    <p:extLst>
      <p:ext uri="{BB962C8B-B14F-4D97-AF65-F5344CB8AC3E}">
        <p14:creationId xmlns:p14="http://schemas.microsoft.com/office/powerpoint/2010/main" val="29265354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kst 2 kolomme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 descr="Afbeelding met tekst, donker&#10;&#10;Automatisch gegenereerde beschrijving">
            <a:extLst>
              <a:ext uri="{FF2B5EF4-FFF2-40B4-BE49-F238E27FC236}">
                <a16:creationId xmlns:a16="http://schemas.microsoft.com/office/drawing/2014/main" id="{3A0E3296-CD5D-6441-8499-8B83FC22360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09240" y="0"/>
            <a:ext cx="8238609" cy="8793737"/>
          </a:xfrm>
          <a:prstGeom prst="rect">
            <a:avLst/>
          </a:prstGeom>
        </p:spPr>
      </p:pic>
      <p:sp>
        <p:nvSpPr>
          <p:cNvPr id="10" name="Tijdelijke aanduiding voor inhoud 6">
            <a:extLst>
              <a:ext uri="{FF2B5EF4-FFF2-40B4-BE49-F238E27FC236}">
                <a16:creationId xmlns:a16="http://schemas.microsoft.com/office/drawing/2014/main" id="{4DFB7C4E-0425-9B4F-A4D8-B73AC05E3A90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731837" y="1618768"/>
            <a:ext cx="5184775" cy="3573945"/>
          </a:xfrm>
        </p:spPr>
        <p:txBody>
          <a:bodyPr>
            <a:normAutofit/>
          </a:bodyPr>
          <a:lstStyle>
            <a:lvl1pPr marL="0" indent="0">
              <a:buNone/>
              <a:defRPr lang="nl-NL" b="0" smtClean="0">
                <a:solidFill>
                  <a:schemeClr val="tx1">
                    <a:alpha val="99000"/>
                  </a:schemeClr>
                </a:solidFill>
                <a:effectLst/>
              </a:defRPr>
            </a:lvl1pPr>
          </a:lstStyle>
          <a:p>
            <a:pPr lvl="0"/>
            <a:r>
              <a:rPr lang="nl-NL" dirty="0"/>
              <a:t>Ruimte voor een korte tekst, opsomming of quote.</a:t>
            </a:r>
          </a:p>
          <a:p>
            <a:pPr lvl="0"/>
            <a:endParaRPr lang="nl-NL" dirty="0"/>
          </a:p>
          <a:p>
            <a:pPr lvl="0"/>
            <a:r>
              <a:rPr lang="nl-NL" dirty="0"/>
              <a:t>“Hoop en toekomst geven aan de mensen in India, door hulpverlening en evangelisatie.” </a:t>
            </a:r>
          </a:p>
        </p:txBody>
      </p:sp>
      <p:sp>
        <p:nvSpPr>
          <p:cNvPr id="12" name="Titel 7">
            <a:extLst>
              <a:ext uri="{FF2B5EF4-FFF2-40B4-BE49-F238E27FC236}">
                <a16:creationId xmlns:a16="http://schemas.microsoft.com/office/drawing/2014/main" id="{881E8E8C-640A-2D44-BAEE-0D112D0503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837" y="370540"/>
            <a:ext cx="10728326" cy="1117600"/>
          </a:xfrm>
        </p:spPr>
        <p:txBody>
          <a:bodyPr anchor="b"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Een korte titel</a:t>
            </a:r>
          </a:p>
        </p:txBody>
      </p:sp>
      <p:sp>
        <p:nvSpPr>
          <p:cNvPr id="13" name="Tijdelijke aanduiding voor inhoud 6">
            <a:extLst>
              <a:ext uri="{FF2B5EF4-FFF2-40B4-BE49-F238E27FC236}">
                <a16:creationId xmlns:a16="http://schemas.microsoft.com/office/drawing/2014/main" id="{FDBDF7FD-6A7A-D244-8B04-EF41B4E2563A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288087" y="1618768"/>
            <a:ext cx="5184775" cy="3573945"/>
          </a:xfrm>
        </p:spPr>
        <p:txBody>
          <a:bodyPr>
            <a:normAutofit/>
          </a:bodyPr>
          <a:lstStyle>
            <a:lvl1pPr marL="0" indent="0">
              <a:buNone/>
              <a:defRPr lang="nl-NL" smtClean="0">
                <a:solidFill>
                  <a:schemeClr val="tx1">
                    <a:alpha val="99000"/>
                  </a:schemeClr>
                </a:solidFill>
                <a:effectLst/>
              </a:defRPr>
            </a:lvl1pPr>
          </a:lstStyle>
          <a:p>
            <a:pPr lvl="0"/>
            <a:r>
              <a:rPr lang="nl-NL" dirty="0"/>
              <a:t>Ruimte voor een korte tekst, opsomming of quote. </a:t>
            </a:r>
          </a:p>
          <a:p>
            <a:pPr lvl="0"/>
            <a:endParaRPr lang="nl-NL" dirty="0"/>
          </a:p>
          <a:p>
            <a:pPr lvl="0"/>
            <a:r>
              <a:rPr lang="nl-NL" dirty="0"/>
              <a:t>“Hoop en toekomst geven aan de mensen in India, door hulpverlening en evangelisatie.” </a:t>
            </a: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3173F5CF-8A5B-DB4A-A927-10E8311E42C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5232400"/>
            <a:ext cx="12192000" cy="1625600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2FA62340-7478-0645-92FD-6F01D743CAA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236545" y="5778717"/>
            <a:ext cx="1447800" cy="85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6288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kst 3 kolomme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Afbeelding 28">
            <a:extLst>
              <a:ext uri="{FF2B5EF4-FFF2-40B4-BE49-F238E27FC236}">
                <a16:creationId xmlns:a16="http://schemas.microsoft.com/office/drawing/2014/main" id="{CFB49C9B-BFD4-E441-A077-AA3A0F907A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42" b="24191"/>
          <a:stretch/>
        </p:blipFill>
        <p:spPr>
          <a:xfrm>
            <a:off x="0" y="3464128"/>
            <a:ext cx="12192000" cy="3393872"/>
          </a:xfrm>
          <a:prstGeom prst="rect">
            <a:avLst/>
          </a:prstGeom>
        </p:spPr>
      </p:pic>
      <p:sp>
        <p:nvSpPr>
          <p:cNvPr id="9" name="Tijdelijke aanduiding voor afbeelding 4">
            <a:extLst>
              <a:ext uri="{FF2B5EF4-FFF2-40B4-BE49-F238E27FC236}">
                <a16:creationId xmlns:a16="http://schemas.microsoft.com/office/drawing/2014/main" id="{AC2502FD-92DE-6845-8B4C-25D47DA007E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-1"/>
            <a:ext cx="12192000" cy="5192713"/>
          </a:xfrm>
          <a:noFill/>
        </p:spPr>
        <p:txBody>
          <a:bodyPr anchor="t"/>
          <a:lstStyle>
            <a:lvl1pPr marL="0" indent="0" algn="l">
              <a:buNone/>
              <a:defRPr/>
            </a:lvl1pPr>
          </a:lstStyle>
          <a:p>
            <a:r>
              <a:rPr lang="nl-NL" dirty="0"/>
              <a:t>Afbeelding invoegen</a:t>
            </a:r>
          </a:p>
        </p:txBody>
      </p:sp>
      <p:sp>
        <p:nvSpPr>
          <p:cNvPr id="8" name="Tijdelijke aanduiding voor inhoud 6">
            <a:extLst>
              <a:ext uri="{FF2B5EF4-FFF2-40B4-BE49-F238E27FC236}">
                <a16:creationId xmlns:a16="http://schemas.microsoft.com/office/drawing/2014/main" id="{6E44462A-B674-264C-A26E-FFF3EB611A71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731837" y="3429000"/>
            <a:ext cx="3240000" cy="2121334"/>
          </a:xfrm>
          <a:solidFill>
            <a:schemeClr val="tx2"/>
          </a:solidFill>
        </p:spPr>
        <p:txBody>
          <a:bodyPr lIns="180000" tIns="90000" rIns="180000" bIns="180000">
            <a:normAutofit/>
          </a:bodyPr>
          <a:lstStyle>
            <a:lvl1pPr marL="0" indent="0" algn="ctr">
              <a:buNone/>
              <a:defRPr lang="nl-NL" sz="1600" b="0" smtClean="0">
                <a:solidFill>
                  <a:schemeClr val="tx1"/>
                </a:solidFill>
                <a:effectLst/>
              </a:defRPr>
            </a:lvl1pPr>
          </a:lstStyle>
          <a:p>
            <a:pPr lvl="0"/>
            <a:r>
              <a:rPr lang="nl-NL" dirty="0"/>
              <a:t>“Hoop en toekomst geven aan de mensen in India, door hulpverlening en evangelisatie.”</a:t>
            </a:r>
          </a:p>
        </p:txBody>
      </p:sp>
      <p:sp>
        <p:nvSpPr>
          <p:cNvPr id="21" name="Tijdelijke aanduiding voor inhoud 6">
            <a:extLst>
              <a:ext uri="{FF2B5EF4-FFF2-40B4-BE49-F238E27FC236}">
                <a16:creationId xmlns:a16="http://schemas.microsoft.com/office/drawing/2014/main" id="{142DBC78-2D51-EE4A-B4A1-F60C4F3AC52A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731837" y="2841171"/>
            <a:ext cx="3240000" cy="552701"/>
          </a:xfrm>
          <a:solidFill>
            <a:schemeClr val="tx2"/>
          </a:solidFill>
        </p:spPr>
        <p:txBody>
          <a:bodyPr lIns="180000" tIns="180000" rIns="180000" bIns="90000" anchor="ctr">
            <a:normAutofit/>
          </a:bodyPr>
          <a:lstStyle>
            <a:lvl1pPr marL="0" indent="0" algn="ctr">
              <a:buNone/>
              <a:defRPr lang="nl-NL" b="1" smtClean="0">
                <a:solidFill>
                  <a:schemeClr val="bg1"/>
                </a:solidFill>
                <a:effectLst/>
              </a:defRPr>
            </a:lvl1pPr>
          </a:lstStyle>
          <a:p>
            <a:pPr lvl="0"/>
            <a:r>
              <a:rPr lang="nl-NL" dirty="0"/>
              <a:t>Kopje</a:t>
            </a:r>
          </a:p>
        </p:txBody>
      </p:sp>
      <p:sp>
        <p:nvSpPr>
          <p:cNvPr id="22" name="Tijdelijke aanduiding voor inhoud 6">
            <a:extLst>
              <a:ext uri="{FF2B5EF4-FFF2-40B4-BE49-F238E27FC236}">
                <a16:creationId xmlns:a16="http://schemas.microsoft.com/office/drawing/2014/main" id="{0B60D739-25DC-B74C-BF3A-369FB040D60F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220163" y="3429001"/>
            <a:ext cx="3240000" cy="2121333"/>
          </a:xfrm>
          <a:solidFill>
            <a:schemeClr val="tx2"/>
          </a:solidFill>
        </p:spPr>
        <p:txBody>
          <a:bodyPr lIns="180000" tIns="90000" rIns="180000" bIns="180000">
            <a:normAutofit/>
          </a:bodyPr>
          <a:lstStyle>
            <a:lvl1pPr marL="0" indent="0" algn="ctr">
              <a:buNone/>
              <a:defRPr lang="nl-NL" sz="1600" b="0" smtClean="0">
                <a:solidFill>
                  <a:schemeClr val="tx1"/>
                </a:solidFill>
                <a:effectLst/>
              </a:defRPr>
            </a:lvl1pPr>
          </a:lstStyle>
          <a:p>
            <a:pPr lvl="0"/>
            <a:r>
              <a:rPr lang="nl-NL" dirty="0"/>
              <a:t>“Hoop en toekomst geven aan de mensen in India, door hulpverlening en evangelisatie.”</a:t>
            </a:r>
          </a:p>
        </p:txBody>
      </p:sp>
      <p:sp>
        <p:nvSpPr>
          <p:cNvPr id="23" name="Tijdelijke aanduiding voor inhoud 6">
            <a:extLst>
              <a:ext uri="{FF2B5EF4-FFF2-40B4-BE49-F238E27FC236}">
                <a16:creationId xmlns:a16="http://schemas.microsoft.com/office/drawing/2014/main" id="{41F2E6F9-2522-2B48-AFCE-A8A9ADB8A22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8220163" y="2841172"/>
            <a:ext cx="3240000" cy="552701"/>
          </a:xfrm>
          <a:solidFill>
            <a:schemeClr val="tx2"/>
          </a:solidFill>
        </p:spPr>
        <p:txBody>
          <a:bodyPr lIns="180000" tIns="180000" rIns="180000" bIns="90000" anchor="ctr">
            <a:normAutofit/>
          </a:bodyPr>
          <a:lstStyle>
            <a:lvl1pPr marL="0" indent="0" algn="ctr">
              <a:buNone/>
              <a:defRPr lang="nl-NL" b="1" smtClean="0">
                <a:solidFill>
                  <a:schemeClr val="bg1"/>
                </a:solidFill>
                <a:effectLst/>
              </a:defRPr>
            </a:lvl1pPr>
          </a:lstStyle>
          <a:p>
            <a:pPr lvl="0"/>
            <a:r>
              <a:rPr lang="nl-NL" dirty="0"/>
              <a:t>Kopje</a:t>
            </a:r>
          </a:p>
        </p:txBody>
      </p:sp>
      <p:sp>
        <p:nvSpPr>
          <p:cNvPr id="24" name="Tijdelijke aanduiding voor inhoud 6">
            <a:extLst>
              <a:ext uri="{FF2B5EF4-FFF2-40B4-BE49-F238E27FC236}">
                <a16:creationId xmlns:a16="http://schemas.microsoft.com/office/drawing/2014/main" id="{466885C3-27BE-F049-A359-A38C60905E00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4476000" y="3429001"/>
            <a:ext cx="3240000" cy="2124074"/>
          </a:xfrm>
          <a:solidFill>
            <a:schemeClr val="tx2"/>
          </a:solidFill>
        </p:spPr>
        <p:txBody>
          <a:bodyPr lIns="180000" tIns="90000" rIns="180000" bIns="180000">
            <a:normAutofit/>
          </a:bodyPr>
          <a:lstStyle>
            <a:lvl1pPr marL="0" indent="0" algn="ctr">
              <a:buNone/>
              <a:defRPr lang="nl-NL" sz="1600" b="0" smtClean="0">
                <a:solidFill>
                  <a:schemeClr val="tx1"/>
                </a:solidFill>
                <a:effectLst/>
              </a:defRPr>
            </a:lvl1pPr>
          </a:lstStyle>
          <a:p>
            <a:pPr lvl="0"/>
            <a:r>
              <a:rPr lang="nl-NL" dirty="0"/>
              <a:t>“Hoop en toekomst geven aan de mensen in India, door hulpverlening en evangelisatie.”</a:t>
            </a:r>
          </a:p>
        </p:txBody>
      </p:sp>
      <p:sp>
        <p:nvSpPr>
          <p:cNvPr id="25" name="Tijdelijke aanduiding voor inhoud 6">
            <a:extLst>
              <a:ext uri="{FF2B5EF4-FFF2-40B4-BE49-F238E27FC236}">
                <a16:creationId xmlns:a16="http://schemas.microsoft.com/office/drawing/2014/main" id="{3DC8F15A-8748-6448-902A-0E27847FD644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4476000" y="2841172"/>
            <a:ext cx="3240000" cy="552701"/>
          </a:xfrm>
          <a:solidFill>
            <a:schemeClr val="tx2"/>
          </a:solidFill>
        </p:spPr>
        <p:txBody>
          <a:bodyPr lIns="180000" tIns="180000" rIns="180000" bIns="90000" anchor="ctr">
            <a:normAutofit/>
          </a:bodyPr>
          <a:lstStyle>
            <a:lvl1pPr marL="0" indent="0" algn="ctr">
              <a:buNone/>
              <a:defRPr lang="nl-NL" b="1" smtClean="0">
                <a:solidFill>
                  <a:schemeClr val="bg1"/>
                </a:solidFill>
                <a:effectLst/>
              </a:defRPr>
            </a:lvl1pPr>
          </a:lstStyle>
          <a:p>
            <a:pPr lvl="0"/>
            <a:r>
              <a:rPr lang="nl-NL" dirty="0"/>
              <a:t>Kopje</a:t>
            </a:r>
          </a:p>
        </p:txBody>
      </p:sp>
      <p:pic>
        <p:nvPicPr>
          <p:cNvPr id="28" name="Afbeelding 27">
            <a:extLst>
              <a:ext uri="{FF2B5EF4-FFF2-40B4-BE49-F238E27FC236}">
                <a16:creationId xmlns:a16="http://schemas.microsoft.com/office/drawing/2014/main" id="{50C1A847-5628-D14E-875A-FC3C65D9D93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36545" y="5778717"/>
            <a:ext cx="1447800" cy="85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0776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1">
    <p:bg>
      <p:bgPr>
        <a:gradFill>
          <a:gsLst>
            <a:gs pos="0">
              <a:schemeClr val="accent1"/>
            </a:gs>
            <a:gs pos="100000">
              <a:schemeClr val="accent2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>
            <a:extLst>
              <a:ext uri="{FF2B5EF4-FFF2-40B4-BE49-F238E27FC236}">
                <a16:creationId xmlns:a16="http://schemas.microsoft.com/office/drawing/2014/main" id="{1B3B1C4E-263D-4C48-A9E2-8649D8C4EEB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084388"/>
            <a:ext cx="9144000" cy="2689223"/>
          </a:xfrm>
        </p:spPr>
        <p:txBody>
          <a:bodyPr anchor="ctr">
            <a:normAutofit/>
          </a:bodyPr>
          <a:lstStyle>
            <a:lvl1pPr algn="ctr">
              <a:defRPr lang="nl-NL" sz="4000" b="1" smtClean="0">
                <a:effectLst/>
              </a:defRPr>
            </a:lvl1pPr>
          </a:lstStyle>
          <a:p>
            <a:r>
              <a:rPr lang="nl-NL" b="1" dirty="0">
                <a:solidFill>
                  <a:srgbClr val="FFED00"/>
                </a:solidFill>
                <a:effectLst/>
                <a:latin typeface="Roboto Slab" pitchFamily="2" charset="0"/>
              </a:rPr>
              <a:t>“Hoop en toekomst geven aan de mensen in India, door hulpverlening en evangelisatie.”</a:t>
            </a:r>
            <a:endParaRPr lang="nl-NL" dirty="0">
              <a:solidFill>
                <a:srgbClr val="FFED00"/>
              </a:solidFill>
              <a:effectLst/>
              <a:latin typeface="Roboto Slab" pitchFamily="2" charset="0"/>
            </a:endParaRP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20262E10-526B-3647-A74C-32D3F6F6F10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5232400"/>
            <a:ext cx="12192000" cy="1625600"/>
          </a:xfrm>
          <a:prstGeom prst="rect">
            <a:avLst/>
          </a:prstGeom>
        </p:spPr>
      </p:pic>
      <p:pic>
        <p:nvPicPr>
          <p:cNvPr id="11" name="Afbeelding 10" descr="Afbeelding met tekst, illustratie&#10;&#10;Automatisch gegenereerde beschrijving">
            <a:extLst>
              <a:ext uri="{FF2B5EF4-FFF2-40B4-BE49-F238E27FC236}">
                <a16:creationId xmlns:a16="http://schemas.microsoft.com/office/drawing/2014/main" id="{F2555431-9D8F-6B4C-8772-289ADEBC4E2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36545" y="5778717"/>
            <a:ext cx="1447800" cy="85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0821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tekst, donker&#10;&#10;Automatisch gegenereerde beschrijving">
            <a:extLst>
              <a:ext uri="{FF2B5EF4-FFF2-40B4-BE49-F238E27FC236}">
                <a16:creationId xmlns:a16="http://schemas.microsoft.com/office/drawing/2014/main" id="{55A37165-7BD2-164C-9C5A-A562E840875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09240" y="0"/>
            <a:ext cx="8238609" cy="8793737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13621914-63D8-7140-9BC4-3D942C9BF9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5232400"/>
            <a:ext cx="12192000" cy="1625600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BFD86AD9-882F-4C44-93C4-825D822B200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236545" y="5778717"/>
            <a:ext cx="1447800" cy="8509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412454F-D3CC-EA42-81F3-68DFE3142F2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084388"/>
            <a:ext cx="9144000" cy="2689223"/>
          </a:xfrm>
        </p:spPr>
        <p:txBody>
          <a:bodyPr anchor="ctr">
            <a:normAutofit/>
          </a:bodyPr>
          <a:lstStyle>
            <a:lvl1pPr algn="ctr">
              <a:defRPr lang="nl-NL" sz="4000" b="1" smtClean="0">
                <a:effectLst/>
              </a:defRPr>
            </a:lvl1pPr>
          </a:lstStyle>
          <a:p>
            <a:r>
              <a:rPr lang="nl-NL" b="1" dirty="0">
                <a:solidFill>
                  <a:srgbClr val="FFED00"/>
                </a:solidFill>
                <a:effectLst/>
                <a:latin typeface="Roboto Slab" pitchFamily="2" charset="0"/>
              </a:rPr>
              <a:t>“Hoop en toekomst geven aan de mensen in India, door hulpverlening en evangelisatie.”</a:t>
            </a:r>
            <a:endParaRPr lang="nl-NL" dirty="0">
              <a:solidFill>
                <a:srgbClr val="FFED00"/>
              </a:solidFill>
              <a:effectLst/>
              <a:latin typeface="Roboto Slab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21047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+ foto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afbeelding 4">
            <a:extLst>
              <a:ext uri="{FF2B5EF4-FFF2-40B4-BE49-F238E27FC236}">
                <a16:creationId xmlns:a16="http://schemas.microsoft.com/office/drawing/2014/main" id="{AC2502FD-92DE-6845-8B4C-25D47DA007E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-1"/>
            <a:ext cx="12192000" cy="4016829"/>
          </a:xfrm>
          <a:noFill/>
        </p:spPr>
        <p:txBody>
          <a:bodyPr anchor="t"/>
          <a:lstStyle>
            <a:lvl1pPr marL="0" indent="0" algn="l">
              <a:buNone/>
              <a:defRPr/>
            </a:lvl1pPr>
          </a:lstStyle>
          <a:p>
            <a:r>
              <a:rPr lang="nl-NL" dirty="0"/>
              <a:t>Afbeelding invoegen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2B4A2E32-EF7E-114B-A79B-8429839C7F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20652"/>
          <a:stretch/>
        </p:blipFill>
        <p:spPr>
          <a:xfrm>
            <a:off x="0" y="2403930"/>
            <a:ext cx="12192000" cy="4454070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BFD86AD9-882F-4C44-93C4-825D822B200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36545" y="5778717"/>
            <a:ext cx="1447800" cy="8509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412454F-D3CC-EA42-81F3-68DFE3142F2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672216"/>
            <a:ext cx="9144000" cy="2689223"/>
          </a:xfrm>
        </p:spPr>
        <p:txBody>
          <a:bodyPr anchor="ctr">
            <a:normAutofit/>
          </a:bodyPr>
          <a:lstStyle>
            <a:lvl1pPr algn="ctr">
              <a:defRPr lang="nl-NL" sz="4000" b="1" smtClean="0">
                <a:effectLst/>
              </a:defRPr>
            </a:lvl1pPr>
          </a:lstStyle>
          <a:p>
            <a:r>
              <a:rPr lang="nl-NL" b="1" dirty="0">
                <a:solidFill>
                  <a:srgbClr val="FFED00"/>
                </a:solidFill>
                <a:effectLst/>
                <a:latin typeface="Roboto Slab" pitchFamily="2" charset="0"/>
              </a:rPr>
              <a:t>“Hoop en toekomst geven aan de mensen in India, door hulpverlening en evangelisatie.”</a:t>
            </a:r>
            <a:endParaRPr lang="nl-NL" dirty="0">
              <a:solidFill>
                <a:srgbClr val="FFED00"/>
              </a:solidFill>
              <a:effectLst/>
              <a:latin typeface="Roboto Slab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60707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8935F42-51DD-9A4C-B9A6-2E99A8D9E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7" y="365125"/>
            <a:ext cx="10728325" cy="1359980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67B197A-2883-9347-946B-27F30A0A96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7" y="1825625"/>
            <a:ext cx="10728325" cy="336708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CCF909F3-D66C-C540-81E7-654789649B5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36545" y="5778717"/>
            <a:ext cx="1447800" cy="85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9910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>
            <a:extLst>
              <a:ext uri="{FF2B5EF4-FFF2-40B4-BE49-F238E27FC236}">
                <a16:creationId xmlns:a16="http://schemas.microsoft.com/office/drawing/2014/main" id="{5F2CF5CD-482A-634D-AC10-F2914CF85DE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>
              <a:alpha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412454F-D3CC-EA42-81F3-68DFE3142F2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773237"/>
            <a:ext cx="9144000" cy="165576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 dirty="0"/>
              <a:t>Titel van de presentatie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A505303C-5942-5042-A2C9-18035129372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521076"/>
            <a:ext cx="9144000" cy="748289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Hier kan een ondertitel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5C1E648D-9182-634C-81B3-34B5D4253C9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4914900"/>
            <a:ext cx="12192000" cy="1943100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0C0E7655-1B34-3648-9268-C2B78F0F4FB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6242" y="4297838"/>
            <a:ext cx="3213100" cy="187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4556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>
            <a:extLst>
              <a:ext uri="{FF2B5EF4-FFF2-40B4-BE49-F238E27FC236}">
                <a16:creationId xmlns:a16="http://schemas.microsoft.com/office/drawing/2014/main" id="{5F2CF5CD-482A-634D-AC10-F2914CF85DE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>
              <a:alpha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412454F-D3CC-EA42-81F3-68DFE3142F2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503262"/>
            <a:ext cx="9144000" cy="1851475"/>
          </a:xfrm>
        </p:spPr>
        <p:txBody>
          <a:bodyPr anchor="ctr">
            <a:normAutofit/>
          </a:bodyPr>
          <a:lstStyle>
            <a:lvl1pPr algn="ctr">
              <a:defRPr sz="4800" b="1"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Titel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5C1E648D-9182-634C-81B3-34B5D4253C9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5232400"/>
            <a:ext cx="12192000" cy="1625600"/>
          </a:xfrm>
          <a:prstGeom prst="rect">
            <a:avLst/>
          </a:prstGeom>
        </p:spPr>
      </p:pic>
      <p:pic>
        <p:nvPicPr>
          <p:cNvPr id="8" name="Afbeelding 7" descr="Afbeelding met tekst, illustratie&#10;&#10;Automatisch gegenereerde beschrijving">
            <a:extLst>
              <a:ext uri="{FF2B5EF4-FFF2-40B4-BE49-F238E27FC236}">
                <a16:creationId xmlns:a16="http://schemas.microsoft.com/office/drawing/2014/main" id="{78C84AE4-3863-F74F-AA34-8818BE6BA2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36545" y="5778717"/>
            <a:ext cx="1447800" cy="85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936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>
            <a:extLst>
              <a:ext uri="{FF2B5EF4-FFF2-40B4-BE49-F238E27FC236}">
                <a16:creationId xmlns:a16="http://schemas.microsoft.com/office/drawing/2014/main" id="{5F2CF5CD-482A-634D-AC10-F2914CF85DE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>
              <a:alpha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412454F-D3CC-EA42-81F3-68DFE3142F2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503262"/>
            <a:ext cx="9144000" cy="1851475"/>
          </a:xfrm>
        </p:spPr>
        <p:txBody>
          <a:bodyPr anchor="ctr">
            <a:normAutofit/>
          </a:bodyPr>
          <a:lstStyle>
            <a:lvl1pPr algn="ctr">
              <a:defRPr sz="4800" b="1"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Titel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5C1E648D-9182-634C-81B3-34B5D4253C9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5232400"/>
            <a:ext cx="12192000" cy="1625600"/>
          </a:xfrm>
          <a:prstGeom prst="rect">
            <a:avLst/>
          </a:prstGeom>
        </p:spPr>
      </p:pic>
      <p:pic>
        <p:nvPicPr>
          <p:cNvPr id="8" name="Afbeelding 7" descr="Afbeelding met tekst, illustratie&#10;&#10;Automatisch gegenereerde beschrijving">
            <a:extLst>
              <a:ext uri="{FF2B5EF4-FFF2-40B4-BE49-F238E27FC236}">
                <a16:creationId xmlns:a16="http://schemas.microsoft.com/office/drawing/2014/main" id="{78C84AE4-3863-F74F-AA34-8818BE6BA2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36545" y="5778717"/>
            <a:ext cx="1447800" cy="85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4866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ndertitel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A6294708-852F-ED48-A89A-151BD06D94B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5232400"/>
            <a:ext cx="12192000" cy="16256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412454F-D3CC-EA42-81F3-68DFE3142F2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920890" y="5553075"/>
            <a:ext cx="9899634" cy="936625"/>
          </a:xfrm>
        </p:spPr>
        <p:txBody>
          <a:bodyPr anchor="b">
            <a:normAutofit/>
          </a:bodyPr>
          <a:lstStyle>
            <a:lvl1pPr algn="l">
              <a:defRPr sz="2400">
                <a:solidFill>
                  <a:schemeClr val="bg2"/>
                </a:solidFill>
              </a:defRPr>
            </a:lvl1pPr>
          </a:lstStyle>
          <a:p>
            <a:r>
              <a:rPr lang="nl-NL" dirty="0"/>
              <a:t>Hier is ruimte voor een titel of onderschrift</a:t>
            </a: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67C26650-82A9-8F42-9DEA-9300C7CBF12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236545" y="5778717"/>
            <a:ext cx="1447800" cy="85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34069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ndertitel 2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A6294708-852F-ED48-A89A-151BD06D94B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5232400"/>
            <a:ext cx="12192000" cy="16256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412454F-D3CC-EA42-81F3-68DFE3142F2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920889" y="5553075"/>
            <a:ext cx="9899635" cy="936625"/>
          </a:xfrm>
        </p:spPr>
        <p:txBody>
          <a:bodyPr anchor="b">
            <a:normAutofit/>
          </a:bodyPr>
          <a:lstStyle>
            <a:lvl1pPr algn="l">
              <a:defRPr sz="2400"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Hier is ruimte voor een titel of onderschrift</a:t>
            </a:r>
          </a:p>
        </p:txBody>
      </p:sp>
      <p:pic>
        <p:nvPicPr>
          <p:cNvPr id="5" name="Afbeelding 4" descr="Afbeelding met tekst, illustratie&#10;&#10;Automatisch gegenereerde beschrijving">
            <a:extLst>
              <a:ext uri="{FF2B5EF4-FFF2-40B4-BE49-F238E27FC236}">
                <a16:creationId xmlns:a16="http://schemas.microsoft.com/office/drawing/2014/main" id="{081034C0-F938-7648-8D1D-76F2B63E510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36545" y="5778717"/>
            <a:ext cx="1447800" cy="85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64058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to + tekst 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afbeelding 4">
            <a:extLst>
              <a:ext uri="{FF2B5EF4-FFF2-40B4-BE49-F238E27FC236}">
                <a16:creationId xmlns:a16="http://schemas.microsoft.com/office/drawing/2014/main" id="{7A982DA9-8FD4-4742-AD8F-E30D76F6F20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8167004" cy="5550334"/>
          </a:xfrm>
        </p:spPr>
        <p:txBody>
          <a:bodyPr anchor="t"/>
          <a:lstStyle>
            <a:lvl1pPr marL="0" indent="0" algn="l">
              <a:buNone/>
              <a:defRPr/>
            </a:lvl1pPr>
          </a:lstStyle>
          <a:p>
            <a:r>
              <a:rPr lang="nl-NL" dirty="0"/>
              <a:t>Afbeelding invoegen</a:t>
            </a:r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EB5A4F31-5A02-1542-9930-2121FD43A4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5232400"/>
            <a:ext cx="12192000" cy="1625600"/>
          </a:xfrm>
          <a:prstGeom prst="rect">
            <a:avLst/>
          </a:prstGeom>
        </p:spPr>
      </p:pic>
      <p:sp>
        <p:nvSpPr>
          <p:cNvPr id="7" name="Tijdelijke aanduiding voor inhoud 6">
            <a:extLst>
              <a:ext uri="{FF2B5EF4-FFF2-40B4-BE49-F238E27FC236}">
                <a16:creationId xmlns:a16="http://schemas.microsoft.com/office/drawing/2014/main" id="{8205DD0B-4070-254A-B14C-A82B3570AFFF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8539843" y="1616528"/>
            <a:ext cx="2920322" cy="3933805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Regel 1</a:t>
            </a:r>
          </a:p>
          <a:p>
            <a:pPr lvl="0"/>
            <a:r>
              <a:rPr lang="nl-NL" dirty="0"/>
              <a:t>Regel 2</a:t>
            </a:r>
          </a:p>
          <a:p>
            <a:pPr lvl="0"/>
            <a:r>
              <a:rPr lang="nl-NL" dirty="0"/>
              <a:t>Regel 3</a:t>
            </a:r>
          </a:p>
          <a:p>
            <a:pPr lvl="0"/>
            <a:r>
              <a:rPr lang="nl-NL" dirty="0"/>
              <a:t>Regel 4</a:t>
            </a:r>
          </a:p>
          <a:p>
            <a:pPr lvl="0"/>
            <a:r>
              <a:rPr lang="nl-NL" dirty="0"/>
              <a:t>Regel 5</a:t>
            </a:r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1B37CA02-BF65-2840-B73C-E14CADBE93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39842" y="365125"/>
            <a:ext cx="2920322" cy="112077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nl-NL" dirty="0"/>
              <a:t>Een korte titel</a:t>
            </a: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1C37C11A-6C6A-4A4F-86D6-7AFA3349F7B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36545" y="5778717"/>
            <a:ext cx="1447800" cy="85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8132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to + tekst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afbeelding 4">
            <a:extLst>
              <a:ext uri="{FF2B5EF4-FFF2-40B4-BE49-F238E27FC236}">
                <a16:creationId xmlns:a16="http://schemas.microsoft.com/office/drawing/2014/main" id="{7A982DA9-8FD4-4742-AD8F-E30D76F6F20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9427"/>
            <a:ext cx="6096000" cy="5550334"/>
          </a:xfrm>
          <a:noFill/>
        </p:spPr>
        <p:txBody>
          <a:bodyPr anchor="t"/>
          <a:lstStyle>
            <a:lvl1pPr marL="0" indent="0" algn="l">
              <a:buNone/>
              <a:defRPr/>
            </a:lvl1pPr>
          </a:lstStyle>
          <a:p>
            <a:r>
              <a:rPr lang="nl-NL" dirty="0"/>
              <a:t>Afbeelding invoegen</a:t>
            </a:r>
          </a:p>
        </p:txBody>
      </p:sp>
      <p:sp>
        <p:nvSpPr>
          <p:cNvPr id="7" name="Tijdelijke aanduiding voor inhoud 6">
            <a:extLst>
              <a:ext uri="{FF2B5EF4-FFF2-40B4-BE49-F238E27FC236}">
                <a16:creationId xmlns:a16="http://schemas.microsoft.com/office/drawing/2014/main" id="{8205DD0B-4070-254A-B14C-A82B3570AFFF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468836" y="1616528"/>
            <a:ext cx="4991327" cy="3933806"/>
          </a:xfrm>
        </p:spPr>
        <p:txBody>
          <a:bodyPr>
            <a:normAutofit/>
          </a:bodyPr>
          <a:lstStyle>
            <a:lvl1pPr marL="0" indent="0">
              <a:buNone/>
              <a:defRPr lang="nl-NL" smtClean="0">
                <a:solidFill>
                  <a:schemeClr val="tx1"/>
                </a:solidFill>
                <a:effectLst/>
              </a:defRPr>
            </a:lvl1pPr>
          </a:lstStyle>
          <a:p>
            <a:pPr lvl="0"/>
            <a:r>
              <a:rPr lang="nl-NL" dirty="0"/>
              <a:t>Ruimte voor een korte tekst, opsomming of quote. </a:t>
            </a:r>
          </a:p>
          <a:p>
            <a:pPr lvl="0"/>
            <a:endParaRPr lang="nl-NL" dirty="0"/>
          </a:p>
          <a:p>
            <a:pPr lvl="0"/>
            <a:r>
              <a:rPr lang="nl-NL" dirty="0"/>
              <a:t>“Hoop en toekomst geven aan de mensen in India, door hulpverlening en evangelisatie.” </a:t>
            </a:r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EB5A4F31-5A02-1542-9930-2121FD43A4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5232400"/>
            <a:ext cx="12192000" cy="1625600"/>
          </a:xfrm>
          <a:prstGeom prst="rect">
            <a:avLst/>
          </a:prstGeom>
        </p:spPr>
      </p:pic>
      <p:sp>
        <p:nvSpPr>
          <p:cNvPr id="8" name="Titel 7">
            <a:extLst>
              <a:ext uri="{FF2B5EF4-FFF2-40B4-BE49-F238E27FC236}">
                <a16:creationId xmlns:a16="http://schemas.microsoft.com/office/drawing/2014/main" id="{1B37CA02-BF65-2840-B73C-E14CADBE93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68836" y="368300"/>
            <a:ext cx="4991328" cy="11176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nl-NL" dirty="0"/>
              <a:t>Een korte titel</a:t>
            </a: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1C37C11A-6C6A-4A4F-86D6-7AFA3349F7B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36545" y="5778717"/>
            <a:ext cx="1447800" cy="85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07523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kst 2 kolommen + foto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afbeelding 4">
            <a:extLst>
              <a:ext uri="{FF2B5EF4-FFF2-40B4-BE49-F238E27FC236}">
                <a16:creationId xmlns:a16="http://schemas.microsoft.com/office/drawing/2014/main" id="{AC2502FD-92DE-6845-8B4C-25D47DA007E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-1"/>
            <a:ext cx="12192000" cy="4016829"/>
          </a:xfrm>
          <a:noFill/>
        </p:spPr>
        <p:txBody>
          <a:bodyPr anchor="t"/>
          <a:lstStyle>
            <a:lvl1pPr marL="0" indent="0" algn="l">
              <a:buNone/>
              <a:defRPr/>
            </a:lvl1pPr>
          </a:lstStyle>
          <a:p>
            <a:r>
              <a:rPr lang="nl-NL" dirty="0"/>
              <a:t>Afbeelding invoegen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2B4A2E32-EF7E-114B-A79B-8429839C7F9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742" b="742"/>
          <a:stretch/>
        </p:blipFill>
        <p:spPr>
          <a:xfrm>
            <a:off x="0" y="2403930"/>
            <a:ext cx="12192000" cy="4454070"/>
          </a:xfrm>
          <a:prstGeom prst="rect">
            <a:avLst/>
          </a:prstGeom>
        </p:spPr>
      </p:pic>
      <p:sp>
        <p:nvSpPr>
          <p:cNvPr id="10" name="Tijdelijke aanduiding voor inhoud 6">
            <a:extLst>
              <a:ext uri="{FF2B5EF4-FFF2-40B4-BE49-F238E27FC236}">
                <a16:creationId xmlns:a16="http://schemas.microsoft.com/office/drawing/2014/main" id="{4DFB7C4E-0425-9B4F-A4D8-B73AC05E3A90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731837" y="3564107"/>
            <a:ext cx="5184775" cy="1986227"/>
          </a:xfrm>
        </p:spPr>
        <p:txBody>
          <a:bodyPr>
            <a:normAutofit/>
          </a:bodyPr>
          <a:lstStyle>
            <a:lvl1pPr marL="0" indent="0">
              <a:buNone/>
              <a:defRPr lang="nl-NL" b="0" smtClean="0">
                <a:solidFill>
                  <a:schemeClr val="bg2"/>
                </a:solidFill>
                <a:effectLst/>
              </a:defRPr>
            </a:lvl1pPr>
          </a:lstStyle>
          <a:p>
            <a:pPr lvl="0"/>
            <a:r>
              <a:rPr lang="nl-NL" dirty="0"/>
              <a:t>Ruimte voor een korte tekst, opsomming of quote.</a:t>
            </a:r>
          </a:p>
          <a:p>
            <a:pPr lvl="0"/>
            <a:endParaRPr lang="nl-NL" dirty="0"/>
          </a:p>
          <a:p>
            <a:pPr lvl="0"/>
            <a:r>
              <a:rPr lang="nl-NL" dirty="0"/>
              <a:t>“Hoop en toekomst geven aan de mensen in India, door hulpverlening en evangelisatie.” </a:t>
            </a:r>
          </a:p>
        </p:txBody>
      </p:sp>
      <p:sp>
        <p:nvSpPr>
          <p:cNvPr id="12" name="Titel 7">
            <a:extLst>
              <a:ext uri="{FF2B5EF4-FFF2-40B4-BE49-F238E27FC236}">
                <a16:creationId xmlns:a16="http://schemas.microsoft.com/office/drawing/2014/main" id="{881E8E8C-640A-2D44-BAEE-0D112D0503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837" y="2315879"/>
            <a:ext cx="10728326" cy="1117600"/>
          </a:xfrm>
        </p:spPr>
        <p:txBody>
          <a:bodyPr anchor="b">
            <a:normAutofit/>
          </a:bodyPr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r>
              <a:rPr lang="nl-NL" dirty="0"/>
              <a:t>Een korte titel</a:t>
            </a:r>
          </a:p>
        </p:txBody>
      </p:sp>
      <p:sp>
        <p:nvSpPr>
          <p:cNvPr id="13" name="Tijdelijke aanduiding voor inhoud 6">
            <a:extLst>
              <a:ext uri="{FF2B5EF4-FFF2-40B4-BE49-F238E27FC236}">
                <a16:creationId xmlns:a16="http://schemas.microsoft.com/office/drawing/2014/main" id="{FDBDF7FD-6A7A-D244-8B04-EF41B4E2563A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288087" y="3564107"/>
            <a:ext cx="5184775" cy="1986227"/>
          </a:xfrm>
        </p:spPr>
        <p:txBody>
          <a:bodyPr>
            <a:normAutofit/>
          </a:bodyPr>
          <a:lstStyle>
            <a:lvl1pPr marL="0" indent="0">
              <a:buNone/>
              <a:defRPr lang="nl-NL" smtClean="0">
                <a:solidFill>
                  <a:schemeClr val="bg2"/>
                </a:solidFill>
                <a:effectLst/>
              </a:defRPr>
            </a:lvl1pPr>
          </a:lstStyle>
          <a:p>
            <a:pPr lvl="0"/>
            <a:r>
              <a:rPr lang="nl-NL" dirty="0"/>
              <a:t>Ruimte voor een korte tekst, opsomming of quote. </a:t>
            </a:r>
          </a:p>
          <a:p>
            <a:pPr lvl="0"/>
            <a:endParaRPr lang="nl-NL" dirty="0"/>
          </a:p>
          <a:p>
            <a:pPr lvl="0"/>
            <a:r>
              <a:rPr lang="nl-NL" dirty="0"/>
              <a:t>“Hoop en toekomst geven aan de mensen in India, door hulpverlening en evangelisatie.” </a:t>
            </a:r>
          </a:p>
        </p:txBody>
      </p: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C9FE6353-B96B-7B40-A2CF-2F742A44BA1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36545" y="5778717"/>
            <a:ext cx="1447800" cy="85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6079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B1E95707-B2F0-D746-8D49-136DB656C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365125"/>
            <a:ext cx="1072832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9430147-0B58-7C43-BF21-6DDC230C8F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1837" y="1825625"/>
            <a:ext cx="10728325" cy="3367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60A72E7-485F-E14C-BD0B-DF9866AF38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6A34A346-FDD2-404B-BBE7-4E149C262CB2}" type="datetimeFigureOut">
              <a:rPr lang="nl-NL" smtClean="0"/>
              <a:pPr/>
              <a:t>10-10-2023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7C8B647-742D-2C49-92D4-63276D1E2A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nl-NL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0E476F01-FC0B-E741-BE9C-C8076606C7E3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rcRect/>
          <a:stretch/>
        </p:blipFill>
        <p:spPr>
          <a:xfrm>
            <a:off x="0" y="5232400"/>
            <a:ext cx="12192000" cy="162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415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3" r:id="rId2"/>
    <p:sldLayoutId id="2147483661" r:id="rId3"/>
    <p:sldLayoutId id="2147483662" r:id="rId4"/>
    <p:sldLayoutId id="2147483660" r:id="rId5"/>
    <p:sldLayoutId id="2147483672" r:id="rId6"/>
    <p:sldLayoutId id="2147483666" r:id="rId7"/>
    <p:sldLayoutId id="2147483665" r:id="rId8"/>
    <p:sldLayoutId id="2147483671" r:id="rId9"/>
    <p:sldLayoutId id="2147483674" r:id="rId10"/>
    <p:sldLayoutId id="2147483673" r:id="rId11"/>
    <p:sldLayoutId id="2147483670" r:id="rId12"/>
    <p:sldLayoutId id="2147483664" r:id="rId13"/>
    <p:sldLayoutId id="2147483668" r:id="rId14"/>
    <p:sldLayoutId id="2147483650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Roboto Slab" pitchFamily="2" charset="0"/>
          <a:ea typeface="Roboto Slab" pitchFamily="2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Roboto Slab" pitchFamily="2" charset="0"/>
          <a:ea typeface="Roboto Slab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Roboto Slab" pitchFamily="2" charset="0"/>
          <a:ea typeface="Roboto Slab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Roboto Slab" pitchFamily="2" charset="0"/>
          <a:ea typeface="Roboto Slab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Roboto Slab" pitchFamily="2" charset="0"/>
          <a:ea typeface="Roboto Slab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Roboto Slab" pitchFamily="2" charset="0"/>
          <a:ea typeface="Roboto Slab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34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7446" userDrawn="1">
          <p15:clr>
            <a:srgbClr val="F26B43"/>
          </p15:clr>
        </p15:guide>
        <p15:guide id="4" orient="horz" pos="232" userDrawn="1">
          <p15:clr>
            <a:srgbClr val="F26B43"/>
          </p15:clr>
        </p15:guide>
        <p15:guide id="5" orient="horz" pos="2160" userDrawn="1">
          <p15:clr>
            <a:srgbClr val="F26B43"/>
          </p15:clr>
        </p15:guide>
        <p15:guide id="6" orient="horz" pos="4088" userDrawn="1">
          <p15:clr>
            <a:srgbClr val="F26B43"/>
          </p15:clr>
        </p15:guide>
        <p15:guide id="7" pos="7219" userDrawn="1">
          <p15:clr>
            <a:srgbClr val="F26B43"/>
          </p15:clr>
        </p15:guide>
        <p15:guide id="8" pos="461" userDrawn="1">
          <p15:clr>
            <a:srgbClr val="F26B43"/>
          </p15:clr>
        </p15:guide>
        <p15:guide id="9" orient="horz" pos="3498" userDrawn="1">
          <p15:clr>
            <a:srgbClr val="F26B43"/>
          </p15:clr>
        </p15:guide>
        <p15:guide id="10" orient="horz" pos="3271" userDrawn="1">
          <p15:clr>
            <a:srgbClr val="F26B43"/>
          </p15:clr>
        </p15:guide>
        <p15:guide id="11" pos="4067" userDrawn="1">
          <p15:clr>
            <a:srgbClr val="F26B43"/>
          </p15:clr>
        </p15:guide>
        <p15:guide id="12" pos="3613" userDrawn="1">
          <p15:clr>
            <a:srgbClr val="F26B43"/>
          </p15:clr>
        </p15:guide>
        <p15:guide id="13" pos="3953" userDrawn="1">
          <p15:clr>
            <a:srgbClr val="F26B43"/>
          </p15:clr>
        </p15:guide>
        <p15:guide id="14" pos="3727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2.xml"/><Relationship Id="rId1" Type="http://schemas.openxmlformats.org/officeDocument/2006/relationships/video" Target="https://player.vimeo.com/video/544545653?app_id=122963" TargetMode="External"/><Relationship Id="rId5" Type="http://schemas.openxmlformats.org/officeDocument/2006/relationships/hyperlink" Target="https://vimeo.com/544545653/e2f6dbe9a1" TargetMode="Externa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6A486FC-8198-C641-ABBA-012A7BFEF5E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nl-NL" dirty="0">
                <a:solidFill>
                  <a:schemeClr val="tx1"/>
                </a:solidFill>
              </a:rPr>
              <a:t>Hoop en toekomst </a:t>
            </a:r>
            <a:br>
              <a:rPr lang="nl-NL" dirty="0">
                <a:solidFill>
                  <a:schemeClr val="tx1"/>
                </a:solidFill>
              </a:rPr>
            </a:br>
            <a:r>
              <a:rPr lang="nl-NL" dirty="0">
                <a:solidFill>
                  <a:schemeClr val="tx1"/>
                </a:solidFill>
              </a:rPr>
              <a:t>voor de mensen in India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59587C56-C6AE-AE47-87FA-5014B0C09AB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814674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E928296-F9C3-EB4E-8A9F-9EC0C434429A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36545" y="1370077"/>
            <a:ext cx="6400561" cy="372489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nl-NL" dirty="0"/>
          </a:p>
          <a:p>
            <a:r>
              <a:rPr lang="nl-NL" sz="2400" b="1" dirty="0"/>
              <a:t>Grote verschillen tussen arm en rijk. </a:t>
            </a:r>
            <a:br>
              <a:rPr lang="nl-NL" sz="2400" b="1" dirty="0"/>
            </a:br>
            <a:r>
              <a:rPr lang="nl-NL" sz="2400" dirty="0"/>
              <a:t>Er is grote armoede en een tekort aan medische zorg en onderwijs.</a:t>
            </a:r>
          </a:p>
          <a:p>
            <a:pPr marL="0" indent="0">
              <a:buNone/>
            </a:pPr>
            <a:endParaRPr lang="nl-NL" sz="2400" dirty="0"/>
          </a:p>
          <a:p>
            <a:r>
              <a:rPr lang="nl-NL" sz="2400" b="1" dirty="0"/>
              <a:t>Godsdienstvrijheid in het gedrang. </a:t>
            </a:r>
            <a:r>
              <a:rPr lang="nl-NL" sz="2400" dirty="0"/>
              <a:t>Minderheden hebben het steeds moeilijker.</a:t>
            </a:r>
          </a:p>
          <a:p>
            <a:endParaRPr lang="nl-NL" sz="2400" dirty="0"/>
          </a:p>
          <a:p>
            <a:r>
              <a:rPr lang="nl-NL" sz="2400" b="1" dirty="0"/>
              <a:t>Grote gevolgen door COVID-19</a:t>
            </a:r>
            <a:r>
              <a:rPr lang="nl-NL" sz="2400" dirty="0"/>
              <a:t>. </a:t>
            </a:r>
            <a:br>
              <a:rPr lang="nl-NL" sz="2400" dirty="0"/>
            </a:br>
            <a:r>
              <a:rPr lang="nl-NL" sz="2400" dirty="0"/>
              <a:t>De stevige lockdowns hebben hun weerslag op de bevolking gehad.</a:t>
            </a:r>
          </a:p>
          <a:p>
            <a:endParaRPr lang="nl-NL" dirty="0"/>
          </a:p>
          <a:p>
            <a:pPr marL="0" indent="0">
              <a:buNone/>
            </a:pPr>
            <a:endParaRPr lang="nl-NL" b="1" dirty="0"/>
          </a:p>
          <a:p>
            <a:endParaRPr lang="nl-NL" dirty="0"/>
          </a:p>
          <a:p>
            <a:endParaRPr lang="nl-NL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1627F7F0-88F4-AF4F-98CE-295678E196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367867"/>
            <a:ext cx="5278436" cy="1120775"/>
          </a:xfrm>
        </p:spPr>
        <p:txBody>
          <a:bodyPr>
            <a:noAutofit/>
          </a:bodyPr>
          <a:lstStyle/>
          <a:p>
            <a:r>
              <a:rPr lang="nl-NL" sz="4000" dirty="0"/>
              <a:t>De nood is groot in India</a:t>
            </a:r>
          </a:p>
        </p:txBody>
      </p:sp>
      <p:pic>
        <p:nvPicPr>
          <p:cNvPr id="17" name="Afbeelding 16">
            <a:extLst>
              <a:ext uri="{FF2B5EF4-FFF2-40B4-BE49-F238E27FC236}">
                <a16:creationId xmlns:a16="http://schemas.microsoft.com/office/drawing/2014/main" id="{9BDC0421-6F6A-B7E2-FF40-3375B7F3B74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12745" y="5816709"/>
            <a:ext cx="1447800" cy="8509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2AA7C454-D902-471B-C5BE-BC37EEAC14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5606" y="0"/>
            <a:ext cx="5826394" cy="6858000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AF2725EA-B1F9-0FBF-AE2F-6CE5AC3A6F6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0" y="5232400"/>
            <a:ext cx="12192000" cy="162560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BE0CCA6A-C692-7E42-7A68-21465A07757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36545" y="5870142"/>
            <a:ext cx="1447800" cy="85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8444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85C6096-C0F5-40E1-B1A2-4CE360D696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0386" y="57056"/>
            <a:ext cx="9144000" cy="2689223"/>
          </a:xfrm>
        </p:spPr>
        <p:txBody>
          <a:bodyPr>
            <a:normAutofit/>
          </a:bodyPr>
          <a:lstStyle/>
          <a:p>
            <a:pPr algn="l"/>
            <a:r>
              <a:rPr lang="nl-NL" dirty="0"/>
              <a:t>Huidige projecten Oasis</a:t>
            </a:r>
            <a:br>
              <a:rPr lang="nl-NL" dirty="0"/>
            </a:br>
            <a:br>
              <a:rPr lang="nl-NL" dirty="0"/>
            </a:br>
            <a:br>
              <a:rPr lang="nl-NL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nl-NL" sz="1800" b="1" dirty="0">
                <a:solidFill>
                  <a:srgbClr val="201F1E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endParaRPr lang="nl-NL" dirty="0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A74F8D3F-D92D-47D3-BB3F-C4A34543A7CB}"/>
              </a:ext>
            </a:extLst>
          </p:cNvPr>
          <p:cNvSpPr txBox="1"/>
          <p:nvPr/>
        </p:nvSpPr>
        <p:spPr>
          <a:xfrm>
            <a:off x="237963" y="1401668"/>
            <a:ext cx="7786154" cy="5693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200" b="1" dirty="0">
                <a:latin typeface="Roboto Slab" pitchFamily="2" charset="0"/>
                <a:ea typeface="Roboto Slab" pitchFamily="2" charset="0"/>
                <a:cs typeface="+mj-cs"/>
              </a:rPr>
              <a:t>Dagopvang voor betere toekomst (naschoolse opvang)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200" b="0" i="0" dirty="0">
                <a:effectLst/>
                <a:latin typeface="Roboto Slab"/>
              </a:rPr>
              <a:t>Kinderen krijgen aandacht, huiswerkbegeleiding, kleding, eten, de blijde boodschap en heel veel liefde!</a:t>
            </a:r>
            <a:endParaRPr lang="nl-NL" sz="2200" b="1" dirty="0">
              <a:latin typeface="Roboto Slab" pitchFamily="2" charset="0"/>
              <a:ea typeface="Roboto Slab" pitchFamily="2" charset="0"/>
              <a:cs typeface="+mj-cs"/>
            </a:endParaRPr>
          </a:p>
          <a:p>
            <a:endParaRPr lang="nl-NL" sz="2200" b="1" dirty="0">
              <a:latin typeface="Roboto Slab" pitchFamily="2" charset="0"/>
              <a:ea typeface="Roboto Slab" pitchFamily="2" charset="0"/>
              <a:cs typeface="+mj-cs"/>
            </a:endParaRPr>
          </a:p>
          <a:p>
            <a:r>
              <a:rPr lang="nl-NL" sz="2200" b="1" dirty="0">
                <a:latin typeface="Roboto Slab" pitchFamily="2" charset="0"/>
                <a:ea typeface="Roboto Slab" pitchFamily="2" charset="0"/>
                <a:cs typeface="+mj-cs"/>
              </a:rPr>
              <a:t>Medische hulp in de armste gebieden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200" dirty="0">
                <a:latin typeface="Roboto Slab" pitchFamily="2" charset="0"/>
                <a:ea typeface="Roboto Slab" pitchFamily="2" charset="0"/>
                <a:cs typeface="+mj-cs"/>
              </a:rPr>
              <a:t>Zorg aanbieden waar het niet aanwezig is.</a:t>
            </a:r>
          </a:p>
          <a:p>
            <a:endParaRPr lang="nl-NL" sz="2200" b="1" dirty="0">
              <a:latin typeface="Roboto Slab" pitchFamily="2" charset="0"/>
              <a:ea typeface="Roboto Slab" pitchFamily="2" charset="0"/>
              <a:cs typeface="+mj-cs"/>
            </a:endParaRPr>
          </a:p>
          <a:p>
            <a:r>
              <a:rPr lang="nl-NL" sz="2200" b="1" dirty="0">
                <a:latin typeface="Roboto Slab" pitchFamily="2" charset="0"/>
                <a:ea typeface="Roboto Slab" pitchFamily="2" charset="0"/>
                <a:cs typeface="+mj-cs"/>
              </a:rPr>
              <a:t>Zelfstandige vrouwen dankzij naailessen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200" dirty="0">
                <a:latin typeface="Roboto Slab" pitchFamily="2" charset="0"/>
                <a:ea typeface="Roboto Slab" pitchFamily="2" charset="0"/>
                <a:cs typeface="+mj-cs"/>
              </a:rPr>
              <a:t>Kans om eigen inkomen te verdienen. </a:t>
            </a:r>
          </a:p>
          <a:p>
            <a:endParaRPr lang="nl-NL" sz="2200" b="1" dirty="0">
              <a:latin typeface="Roboto Slab" pitchFamily="2" charset="0"/>
              <a:ea typeface="Roboto Slab" pitchFamily="2" charset="0"/>
              <a:cs typeface="+mj-cs"/>
            </a:endParaRPr>
          </a:p>
          <a:p>
            <a:r>
              <a:rPr lang="nl-NL" sz="2200" b="1" dirty="0">
                <a:latin typeface="Roboto Slab" pitchFamily="2" charset="0"/>
                <a:ea typeface="Roboto Slab" pitchFamily="2" charset="0"/>
                <a:cs typeface="+mj-cs"/>
              </a:rPr>
              <a:t>Een maaltijd per dag voor een kind (noodhulp)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200" dirty="0">
                <a:latin typeface="Roboto Slab" pitchFamily="2" charset="0"/>
                <a:ea typeface="Roboto Slab" pitchFamily="2" charset="0"/>
                <a:cs typeface="+mj-cs"/>
              </a:rPr>
              <a:t>Noodhulp aan de allerarmste kinderen.</a:t>
            </a:r>
          </a:p>
          <a:p>
            <a:br>
              <a:rPr lang="nl-NL" sz="2000" b="1" dirty="0">
                <a:latin typeface="Roboto Slab" pitchFamily="2" charset="0"/>
                <a:ea typeface="Roboto Slab" pitchFamily="2" charset="0"/>
                <a:cs typeface="+mj-cs"/>
              </a:rPr>
            </a:br>
            <a:br>
              <a:rPr lang="nl-NL" sz="2000" b="1" dirty="0">
                <a:latin typeface="Roboto Slab" pitchFamily="2" charset="0"/>
                <a:ea typeface="Roboto Slab" pitchFamily="2" charset="0"/>
                <a:cs typeface="+mj-cs"/>
              </a:rPr>
            </a:br>
            <a:endParaRPr lang="nl-NL" sz="2000" b="1" dirty="0">
              <a:latin typeface="Roboto Slab" pitchFamily="2" charset="0"/>
              <a:ea typeface="Roboto Slab" pitchFamily="2" charset="0"/>
              <a:cs typeface="+mj-cs"/>
            </a:endParaRPr>
          </a:p>
          <a:p>
            <a:br>
              <a:rPr lang="nl-NL" sz="2000" b="1" dirty="0">
                <a:latin typeface="Roboto Slab" pitchFamily="2" charset="0"/>
                <a:ea typeface="Roboto Slab" pitchFamily="2" charset="0"/>
                <a:cs typeface="+mj-cs"/>
              </a:rPr>
            </a:br>
            <a:endParaRPr lang="nl-NL" sz="2000" b="1" dirty="0">
              <a:latin typeface="Roboto Slab" pitchFamily="2" charset="0"/>
              <a:ea typeface="Roboto Slab" pitchFamily="2" charset="0"/>
              <a:cs typeface="+mj-cs"/>
            </a:endParaRPr>
          </a:p>
        </p:txBody>
      </p:sp>
      <p:pic>
        <p:nvPicPr>
          <p:cNvPr id="20" name="Afbeelding 19">
            <a:extLst>
              <a:ext uri="{FF2B5EF4-FFF2-40B4-BE49-F238E27FC236}">
                <a16:creationId xmlns:a16="http://schemas.microsoft.com/office/drawing/2014/main" id="{92C4E819-6E2C-4B6C-B89C-ED867E7DD7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5014" y="2046427"/>
            <a:ext cx="2493061" cy="2265752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24" name="Afbeelding 23">
            <a:extLst>
              <a:ext uri="{FF2B5EF4-FFF2-40B4-BE49-F238E27FC236}">
                <a16:creationId xmlns:a16="http://schemas.microsoft.com/office/drawing/2014/main" id="{61EDB11E-594D-49B1-9867-29A6881388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44925" y="4268456"/>
            <a:ext cx="2493061" cy="2267082"/>
          </a:xfrm>
          <a:prstGeom prst="rect">
            <a:avLst/>
          </a:prstGeom>
          <a:ln>
            <a:solidFill>
              <a:schemeClr val="accent3"/>
            </a:solidFill>
          </a:ln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3E9D0435-AE1B-1A69-886B-5D7E7FE6E0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84386" y="523709"/>
            <a:ext cx="2229509" cy="2022113"/>
          </a:xfrm>
          <a:prstGeom prst="rect">
            <a:avLst/>
          </a:prstGeom>
          <a:ln>
            <a:solidFill>
              <a:schemeClr val="accent3"/>
            </a:solidFill>
          </a:ln>
        </p:spPr>
      </p:pic>
    </p:spTree>
    <p:extLst>
      <p:ext uri="{BB962C8B-B14F-4D97-AF65-F5344CB8AC3E}">
        <p14:creationId xmlns:p14="http://schemas.microsoft.com/office/powerpoint/2010/main" val="10217948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E928296-F9C3-EB4E-8A9F-9EC0C434429A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36545" y="1619270"/>
            <a:ext cx="5747695" cy="372489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nl-NL" dirty="0"/>
          </a:p>
          <a:p>
            <a:r>
              <a:rPr lang="nl-NL" sz="2200" dirty="0"/>
              <a:t>Op dagopvang Oasis helpen we arme kinderen aan een betere toekomst. </a:t>
            </a:r>
          </a:p>
          <a:p>
            <a:endParaRPr lang="nl-NL" sz="2200" dirty="0"/>
          </a:p>
          <a:p>
            <a:r>
              <a:rPr lang="nl-NL" sz="2200" dirty="0"/>
              <a:t>Deze kinderen krijgen aandacht, huiswerkbegeleiding, kleding, eten, veel liefde en horen de blijde boodschap!</a:t>
            </a:r>
          </a:p>
          <a:p>
            <a:pPr marL="0" indent="0">
              <a:buNone/>
            </a:pPr>
            <a:br>
              <a:rPr lang="nl-NL" dirty="0"/>
            </a:br>
            <a:endParaRPr lang="nl-NL" dirty="0"/>
          </a:p>
          <a:p>
            <a:endParaRPr lang="nl-NL" dirty="0"/>
          </a:p>
          <a:p>
            <a:endParaRPr lang="nl-NL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1627F7F0-88F4-AF4F-98CE-295678E196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367867"/>
            <a:ext cx="5278436" cy="1120775"/>
          </a:xfrm>
        </p:spPr>
        <p:txBody>
          <a:bodyPr>
            <a:noAutofit/>
          </a:bodyPr>
          <a:lstStyle/>
          <a:p>
            <a:r>
              <a:rPr lang="nl-NL" sz="4000" dirty="0"/>
              <a:t>Dagopvang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DE3CA4B1-53B2-98EC-9230-BDEB04C104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9481" y="0"/>
            <a:ext cx="5562519" cy="685800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F6458BAD-861B-0B4F-9333-230D54E2C8F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5232400"/>
            <a:ext cx="12192000" cy="1625600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476A6466-48EA-0526-8DDD-C474AD88AF5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12745" y="5816709"/>
            <a:ext cx="1447800" cy="85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5901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E928296-F9C3-EB4E-8A9F-9EC0C434429A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36545" y="1619270"/>
            <a:ext cx="5826654" cy="372489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nl-NL" dirty="0"/>
          </a:p>
          <a:p>
            <a:r>
              <a:rPr lang="nl-NL" sz="2200" dirty="0"/>
              <a:t>In arme gebieden met nauwelijks medische voorzieningen, biedt Oasis vanuit een gezondheidskliniek medische hulp en voorlichting.</a:t>
            </a:r>
          </a:p>
          <a:p>
            <a:endParaRPr lang="nl-NL" dirty="0"/>
          </a:p>
          <a:p>
            <a:endParaRPr lang="nl-NL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1627F7F0-88F4-AF4F-98CE-295678E196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367867"/>
            <a:ext cx="5278436" cy="1120775"/>
          </a:xfrm>
        </p:spPr>
        <p:txBody>
          <a:bodyPr>
            <a:noAutofit/>
          </a:bodyPr>
          <a:lstStyle/>
          <a:p>
            <a:r>
              <a:rPr lang="nl-NL" sz="4000" dirty="0"/>
              <a:t>Medische hulp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B01BEFC6-8BA4-7CC7-C3C0-C92D0A872B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8899" y="0"/>
            <a:ext cx="6583101" cy="685800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F6458BAD-861B-0B4F-9333-230D54E2C8F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2803" y="5238730"/>
            <a:ext cx="12192000" cy="1625600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88A6384B-EF38-4602-8B26-19217C68CC0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12745" y="5816709"/>
            <a:ext cx="1447800" cy="85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1475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E928296-F9C3-EB4E-8A9F-9EC0C434429A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36545" y="1619269"/>
            <a:ext cx="5747695" cy="431184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nl-NL" dirty="0"/>
          </a:p>
          <a:p>
            <a:r>
              <a:rPr lang="nl-NL" sz="2400" dirty="0"/>
              <a:t>In delen van India is er echt ernstige honger. Sommige kinderen eten zelfs letterlijk gras omdat ze niets anders te eten hebben. </a:t>
            </a:r>
          </a:p>
          <a:p>
            <a:r>
              <a:rPr lang="nl-NL" sz="2400" dirty="0"/>
              <a:t>Het komt ook voor dat kinderen overlijden door ondervoeding. Met het project ‘dagelijkse maaltijd’ geeft Oasis deze ondervoede kinderen elke dag een maaltijd.</a:t>
            </a:r>
          </a:p>
          <a:p>
            <a:endParaRPr lang="nl-NL" dirty="0"/>
          </a:p>
          <a:p>
            <a:pPr marL="0" indent="0">
              <a:buNone/>
            </a:pPr>
            <a:br>
              <a:rPr lang="nl-NL" dirty="0"/>
            </a:br>
            <a:endParaRPr lang="nl-NL" dirty="0"/>
          </a:p>
          <a:p>
            <a:endParaRPr lang="nl-NL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1627F7F0-88F4-AF4F-98CE-295678E196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367867"/>
            <a:ext cx="5278436" cy="1120775"/>
          </a:xfrm>
        </p:spPr>
        <p:txBody>
          <a:bodyPr>
            <a:noAutofit/>
          </a:bodyPr>
          <a:lstStyle/>
          <a:p>
            <a:r>
              <a:rPr lang="nl-NL" sz="4000" dirty="0"/>
              <a:t>Dagelijkse maaltijd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F49773F5-EB0E-3E42-9131-666882666CA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36545" y="5778717"/>
            <a:ext cx="1447800" cy="850900"/>
          </a:xfrm>
          <a:prstGeom prst="rect">
            <a:avLst/>
          </a:prstGeom>
        </p:spPr>
      </p:pic>
      <p:pic>
        <p:nvPicPr>
          <p:cNvPr id="24" name="Afbeelding 23">
            <a:extLst>
              <a:ext uri="{FF2B5EF4-FFF2-40B4-BE49-F238E27FC236}">
                <a16:creationId xmlns:a16="http://schemas.microsoft.com/office/drawing/2014/main" id="{1BBDA73A-F8D4-1A1B-BBCE-58A00271348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88945" y="5931117"/>
            <a:ext cx="1447800" cy="850900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795AE5C7-680B-2444-3543-0ACB3FFC13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8500" y="0"/>
            <a:ext cx="5143500" cy="685800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F6458BAD-861B-0B4F-9333-230D54E2C8F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0" y="5232400"/>
            <a:ext cx="12192000" cy="1625600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C03A3DE7-19AB-2400-DC55-B62BCD5B16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12745" y="5816709"/>
            <a:ext cx="1447800" cy="85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9102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>
            <a:extLst>
              <a:ext uri="{FF2B5EF4-FFF2-40B4-BE49-F238E27FC236}">
                <a16:creationId xmlns:a16="http://schemas.microsoft.com/office/drawing/2014/main" id="{C0AE275E-7112-41FC-B040-AE6B056C7328}"/>
              </a:ext>
            </a:extLst>
          </p:cNvPr>
          <p:cNvSpPr txBox="1">
            <a:spLocks/>
          </p:cNvSpPr>
          <p:nvPr/>
        </p:nvSpPr>
        <p:spPr>
          <a:xfrm>
            <a:off x="731837" y="365125"/>
            <a:ext cx="10728325" cy="13599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nl-NL" sz="4000" b="1" kern="1200" smtClean="0">
                <a:solidFill>
                  <a:schemeClr val="bg1"/>
                </a:solidFill>
                <a:effectLst/>
                <a:latin typeface="Roboto Slab" pitchFamily="2" charset="0"/>
                <a:ea typeface="Roboto Slab" pitchFamily="2" charset="0"/>
                <a:cs typeface="+mj-cs"/>
              </a:defRPr>
            </a:lvl1pPr>
          </a:lstStyle>
          <a:p>
            <a:pPr algn="l"/>
            <a:r>
              <a:rPr lang="nl-NL" dirty="0"/>
              <a:t>Impressie dagopvang (2 min)</a:t>
            </a:r>
          </a:p>
        </p:txBody>
      </p:sp>
      <p:pic>
        <p:nvPicPr>
          <p:cNvPr id="2" name="Onlinemedia 1">
            <a:hlinkClick r:id="" action="ppaction://media"/>
            <a:extLst>
              <a:ext uri="{FF2B5EF4-FFF2-40B4-BE49-F238E27FC236}">
                <a16:creationId xmlns:a16="http://schemas.microsoft.com/office/drawing/2014/main" id="{0EA01C2F-3085-4158-93C0-447B7948662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774640" y="1398161"/>
            <a:ext cx="8005366" cy="4503018"/>
          </a:xfrm>
          <a:prstGeom prst="rect">
            <a:avLst/>
          </a:prstGeo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8E4D06FC-57E0-4977-BCB2-4B4D62B5D5BE}"/>
              </a:ext>
            </a:extLst>
          </p:cNvPr>
          <p:cNvSpPr txBox="1"/>
          <p:nvPr/>
        </p:nvSpPr>
        <p:spPr>
          <a:xfrm>
            <a:off x="1915999" y="6051998"/>
            <a:ext cx="60944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1800" dirty="0">
                <a:hlinkClick r:id="rId5"/>
              </a:rPr>
              <a:t>https://vimeo.com/544545653/e2f6dbe9a1</a:t>
            </a:r>
            <a:r>
              <a:rPr lang="en-US" sz="1800" dirty="0"/>
              <a:t> 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064771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AC96C20-F579-D642-BCEE-20392962EC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937261"/>
            <a:ext cx="9144000" cy="847042"/>
          </a:xfrm>
        </p:spPr>
        <p:txBody>
          <a:bodyPr>
            <a:normAutofit/>
          </a:bodyPr>
          <a:lstStyle/>
          <a:p>
            <a:r>
              <a:rPr lang="nl-NL" sz="4800" dirty="0"/>
              <a:t>Hoe kunt u helpen?</a:t>
            </a: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D1B52499-9B7B-0047-B81D-F3E61D657143}"/>
              </a:ext>
            </a:extLst>
          </p:cNvPr>
          <p:cNvSpPr txBox="1">
            <a:spLocks/>
          </p:cNvSpPr>
          <p:nvPr/>
        </p:nvSpPr>
        <p:spPr>
          <a:xfrm>
            <a:off x="1524000" y="2144050"/>
            <a:ext cx="9144000" cy="12849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bg1"/>
                </a:solidFill>
                <a:latin typeface="Roboto Slab" pitchFamily="2" charset="0"/>
                <a:ea typeface="Roboto Slab" pitchFamily="2" charset="0"/>
                <a:cs typeface="+mj-cs"/>
              </a:defRPr>
            </a:lvl1pPr>
          </a:lstStyle>
          <a:p>
            <a:pPr lvl="0">
              <a:lnSpc>
                <a:spcPct val="110000"/>
              </a:lnSpc>
              <a:spcAft>
                <a:spcPts val="800"/>
              </a:spcAft>
              <a:buClr>
                <a:srgbClr val="FFFFFF"/>
              </a:buClr>
              <a:defRPr/>
            </a:pPr>
            <a:r>
              <a:rPr lang="nl-NL" sz="6600" dirty="0">
                <a:solidFill>
                  <a:schemeClr val="tx1"/>
                </a:solidFill>
              </a:rPr>
              <a:t>Door donatie en gebed</a:t>
            </a:r>
            <a:endParaRPr lang="en-US" sz="6600" dirty="0">
              <a:solidFill>
                <a:schemeClr val="tx1"/>
              </a:solidFill>
            </a:endParaRPr>
          </a:p>
        </p:txBody>
      </p:sp>
      <p:sp>
        <p:nvSpPr>
          <p:cNvPr id="5" name="Ondertitel 2">
            <a:extLst>
              <a:ext uri="{FF2B5EF4-FFF2-40B4-BE49-F238E27FC236}">
                <a16:creationId xmlns:a16="http://schemas.microsoft.com/office/drawing/2014/main" id="{C225D860-D0C1-314E-B3E1-26DCF4375AC1}"/>
              </a:ext>
            </a:extLst>
          </p:cNvPr>
          <p:cNvSpPr txBox="1">
            <a:spLocks/>
          </p:cNvSpPr>
          <p:nvPr/>
        </p:nvSpPr>
        <p:spPr>
          <a:xfrm>
            <a:off x="731838" y="3429000"/>
            <a:ext cx="10728325" cy="5460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Roboto Slab" pitchFamily="2" charset="0"/>
                <a:ea typeface="Roboto Slab" pitchFamily="2" charset="0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Roboto Slab" pitchFamily="2" charset="0"/>
                <a:ea typeface="Roboto Slab" pitchFamily="2" charset="0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Roboto Slab" pitchFamily="2" charset="0"/>
                <a:ea typeface="Roboto Slab" pitchFamily="2" charset="0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Roboto Slab" pitchFamily="2" charset="0"/>
                <a:ea typeface="Roboto Slab" pitchFamily="2" charset="0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Roboto Slab" pitchFamily="2" charset="0"/>
                <a:ea typeface="Roboto Slab" pitchFamily="2" charset="0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/>
              <a:t>Namens alle mensen: BEDANKT!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8C3AA852-D50E-F5B6-1827-4AA8D15E007F}"/>
              </a:ext>
            </a:extLst>
          </p:cNvPr>
          <p:cNvSpPr txBox="1"/>
          <p:nvPr/>
        </p:nvSpPr>
        <p:spPr>
          <a:xfrm>
            <a:off x="7617460" y="6165156"/>
            <a:ext cx="6101080" cy="671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lnSpc>
                <a:spcPct val="107000"/>
              </a:lnSpc>
              <a:spcAft>
                <a:spcPts val="800"/>
              </a:spcAft>
            </a:pPr>
            <a:r>
              <a:rPr lang="nl-NL" sz="1800" dirty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IBAN: NL75ABNA 0586 3870 05.                                                   De stichting beschikt over een ANBI-status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70044445-00FD-7075-780B-FFA669DFF3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6791" y="5344803"/>
            <a:ext cx="1622432" cy="986439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BB989284-3C74-211E-9115-1C76F8F7EB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93654" y="4087887"/>
            <a:ext cx="1995113" cy="1964419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8F409B38-3452-1124-4F37-AB99A6AA1D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5999" y="5476618"/>
            <a:ext cx="1424684" cy="688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404546"/>
      </p:ext>
    </p:extLst>
  </p:cSld>
  <p:clrMapOvr>
    <a:masterClrMapping/>
  </p:clrMapOvr>
</p:sld>
</file>

<file path=ppt/theme/theme1.xml><?xml version="1.0" encoding="utf-8"?>
<a:theme xmlns:a="http://schemas.openxmlformats.org/drawingml/2006/main" name="Oasis sjabloon">
  <a:themeElements>
    <a:clrScheme name="Aangepast 1">
      <a:dk1>
        <a:srgbClr val="FFFFFF"/>
      </a:dk1>
      <a:lt1>
        <a:srgbClr val="FFED00"/>
      </a:lt1>
      <a:dk2>
        <a:srgbClr val="438A41"/>
      </a:dk2>
      <a:lt2>
        <a:srgbClr val="14382B"/>
      </a:lt2>
      <a:accent1>
        <a:srgbClr val="438A41"/>
      </a:accent1>
      <a:accent2>
        <a:srgbClr val="14382B"/>
      </a:accent2>
      <a:accent3>
        <a:srgbClr val="FFED00"/>
      </a:accent3>
      <a:accent4>
        <a:srgbClr val="FFFFFF"/>
      </a:accent4>
      <a:accent5>
        <a:srgbClr val="3B5348"/>
      </a:accent5>
      <a:accent6>
        <a:srgbClr val="000000"/>
      </a:accent6>
      <a:hlink>
        <a:srgbClr val="FFFFFF"/>
      </a:hlink>
      <a:folHlink>
        <a:srgbClr val="FFFFF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e1" id="{12AD87E7-A395-E745-93A3-33439794CFA0}" vid="{B9C442BC-C075-8B4B-809D-925D40E05BBC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99E03F4500E76498CCF8AD6FC03661D" ma:contentTypeVersion="17" ma:contentTypeDescription="Een nieuw document maken." ma:contentTypeScope="" ma:versionID="b6917b44a1f32c524a71290d688a3259">
  <xsd:schema xmlns:xsd="http://www.w3.org/2001/XMLSchema" xmlns:xs="http://www.w3.org/2001/XMLSchema" xmlns:p="http://schemas.microsoft.com/office/2006/metadata/properties" xmlns:ns2="023f1409-2d5c-4230-8b82-3d68199a2acf" xmlns:ns3="31348ebc-0d43-4ce3-a697-919d9d9a845a" targetNamespace="http://schemas.microsoft.com/office/2006/metadata/properties" ma:root="true" ma:fieldsID="c1a6fd11eabfedcb55a325df572ca3b4" ns2:_="" ns3:_="">
    <xsd:import namespace="023f1409-2d5c-4230-8b82-3d68199a2acf"/>
    <xsd:import namespace="31348ebc-0d43-4ce3-a697-919d9d9a845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23f1409-2d5c-4230-8b82-3d68199a2ac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Afbeeldingtags" ma:readOnly="false" ma:fieldId="{5cf76f15-5ced-4ddc-b409-7134ff3c332f}" ma:taxonomyMulti="true" ma:sspId="c0e4d52e-ac50-429b-bf35-f56f11a5a28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1348ebc-0d43-4ce3-a697-919d9d9a845a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19b6a71f-dff0-4ac0-bcb2-6f870b687d5a}" ma:internalName="TaxCatchAll" ma:showField="CatchAllData" ma:web="31348ebc-0d43-4ce3-a697-919d9d9a845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1D933C1-A072-4526-B2A1-8AE0CF56E939}"/>
</file>

<file path=customXml/itemProps2.xml><?xml version="1.0" encoding="utf-8"?>
<ds:datastoreItem xmlns:ds="http://schemas.openxmlformats.org/officeDocument/2006/customXml" ds:itemID="{DF3AA32D-BB82-4372-90CE-E835D4BC7835}"/>
</file>

<file path=docProps/app.xml><?xml version="1.0" encoding="utf-8"?>
<Properties xmlns="http://schemas.openxmlformats.org/officeDocument/2006/extended-properties" xmlns:vt="http://schemas.openxmlformats.org/officeDocument/2006/docPropsVTypes">
  <Template>Oasis sjabloon</Template>
  <TotalTime>401</TotalTime>
  <Words>292</Words>
  <Application>Microsoft Office PowerPoint</Application>
  <PresentationFormat>Breedbeeld</PresentationFormat>
  <Paragraphs>46</Paragraphs>
  <Slides>8</Slides>
  <Notes>1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8</vt:i4>
      </vt:variant>
    </vt:vector>
  </HeadingPairs>
  <TitlesOfParts>
    <vt:vector size="13" baseType="lpstr">
      <vt:lpstr>Arial</vt:lpstr>
      <vt:lpstr>Calibri</vt:lpstr>
      <vt:lpstr>Roboto Slab</vt:lpstr>
      <vt:lpstr>Times New Roman</vt:lpstr>
      <vt:lpstr>Oasis sjabloon</vt:lpstr>
      <vt:lpstr>Hoop en toekomst  voor de mensen in India</vt:lpstr>
      <vt:lpstr>De nood is groot in India</vt:lpstr>
      <vt:lpstr>Huidige projecten Oasis    </vt:lpstr>
      <vt:lpstr>Dagopvang</vt:lpstr>
      <vt:lpstr>Medische hulp</vt:lpstr>
      <vt:lpstr>Dagelijkse maaltijd</vt:lpstr>
      <vt:lpstr>PowerPoint-presentatie</vt:lpstr>
      <vt:lpstr>Hoe kunt u helpen?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Janis van der Linden</dc:creator>
  <cp:lastModifiedBy>Bert en Tineke Smallenbroek</cp:lastModifiedBy>
  <cp:revision>21</cp:revision>
  <dcterms:created xsi:type="dcterms:W3CDTF">2021-09-01T07:19:54Z</dcterms:created>
  <dcterms:modified xsi:type="dcterms:W3CDTF">2023-10-10T13:32:03Z</dcterms:modified>
</cp:coreProperties>
</file>