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authors.xml" ContentType="application/vnd.ms-powerpoint.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7"/>
  </p:notesMasterIdLst>
  <p:sldIdLst>
    <p:sldId id="257" r:id="rId2"/>
    <p:sldId id="279" r:id="rId3"/>
    <p:sldId id="264" r:id="rId4"/>
    <p:sldId id="280" r:id="rId5"/>
    <p:sldId id="270" r:id="rId6"/>
  </p:sldIdLst>
  <p:sldSz cx="12192000" cy="6858000"/>
  <p:notesSz cx="6858000" cy="9144000"/>
  <p:embeddedFontLst>
    <p:embeddedFont>
      <p:font typeface="Kanit Black" pitchFamily="2" charset="-34"/>
      <p:bold r:id="rId8"/>
    </p:embeddedFont>
    <p:embeddedFont>
      <p:font typeface="Myriad Pro" panose="020B0503030403020204" pitchFamily="34" charset="0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F98750A-22ED-2F41-22E1-2C3D96F8725F}" name="Kate Lehane" initials="KL" userId="837e11e8f8b159b3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018"/>
    <a:srgbClr val="692B7A"/>
    <a:srgbClr val="EBA500"/>
    <a:srgbClr val="6B3267"/>
    <a:srgbClr val="E05C16"/>
    <a:srgbClr val="87BC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91"/>
    <p:restoredTop sz="94707"/>
  </p:normalViewPr>
  <p:slideViewPr>
    <p:cSldViewPr snapToGrid="0">
      <p:cViewPr varScale="1">
        <p:scale>
          <a:sx n="73" d="100"/>
          <a:sy n="73" d="100"/>
        </p:scale>
        <p:origin x="555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C8ABB-0C80-BE4F-87FC-22D126DA27D2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5D9EB-CD25-5D41-816A-E0E7EA98573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450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5D9EB-CD25-5D41-816A-E0E7EA9857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91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 </a:t>
            </a:r>
            <a:r>
              <a:rPr lang="en-US" dirty="0" err="1"/>
              <a:t>naar</a:t>
            </a:r>
            <a:r>
              <a:rPr lang="en-US" dirty="0"/>
              <a:t> de video van Barnabas: https://youtu.be/zY0CDJLXAYY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5D9EB-CD25-5D41-816A-E0E7EA9857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86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1DAB4-E19F-5E7C-4DCA-9230CD147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8FCE6B-E2B4-B77A-9240-906A2041A5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0E4BA-7614-FA15-7F0E-FCEF6995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98C4-15DD-1048-965E-B174B07CF363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32B29-F508-D529-E242-2153085C4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8E7A4-006D-E712-CE91-93850FCD0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289AD-01F8-B942-A79E-575B8685A30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41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3A737-FD4E-066A-74A7-E8348B34F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824A13-BAA8-358F-E1B3-B135495B7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8A271-D0B2-A97C-86A5-03D4249C2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98C4-15DD-1048-965E-B174B07CF363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DA587-8E37-715F-9983-A96B30674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5070B-9DAD-4391-4502-273C86F7D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289AD-01F8-B942-A79E-575B8685A30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46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BAE081-73FF-CE69-1012-2E1EAECAB8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964AF7-01E6-E316-28C3-72F88D669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B97DA-8BD5-0A7E-2B54-056B77107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98C4-15DD-1048-965E-B174B07CF363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40C64-D185-D736-150B-983ED8613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7B23A-5B7C-C25F-C56D-DE665EDAC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289AD-01F8-B942-A79E-575B8685A30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51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CC75F-14D4-7C0C-CA95-E1443A518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24414-292E-E7ED-CB3F-A51879A3B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0B033-77D1-C901-3F9A-5785D40DF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98C4-15DD-1048-965E-B174B07CF363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A5DCC-A118-DAC2-0550-9A32F94F1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C7982-3FF4-AC5F-CCA0-F2E4A1C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289AD-01F8-B942-A79E-575B8685A30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00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D5EB8-5426-4725-1F92-73501449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94683-6C66-26CC-B05B-2F6FE86DE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02287-D76F-66D1-23FD-25609453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98C4-15DD-1048-965E-B174B07CF363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F72193-9C5C-9E6D-DB8B-EFC899F2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41A6B-0E8A-02DA-42E5-4D224BDBE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289AD-01F8-B942-A79E-575B8685A30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89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8F742-FAE3-39D7-D5D3-E4CDD6932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439FC-9D1A-CF9B-0C31-5866873D1C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1AA0D-E46A-1C76-E80A-3DF1CAE73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85C577-5E67-D1CE-4E52-A4ED8EB22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98C4-15DD-1048-965E-B174B07CF363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0CFB23-F8D1-C093-82BA-92416CB8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98A20-6907-5E77-099F-F8A4E26DF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289AD-01F8-B942-A79E-575B8685A30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81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8CE58-E3E9-55C4-466E-A799F44F4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A360BB-9AB4-5602-B8C6-398D35BD4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E8C479-A9B1-352F-6AA3-E40A62865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0446B-E965-AC61-74C7-8DE0EE0908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E0AD44-DD07-92D1-C2C8-C1169A11E7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0A7D9B-EF17-C9F3-E310-83449BE24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98C4-15DD-1048-965E-B174B07CF363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1EF801-F0C1-C0B3-BD90-C76DC653E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E17BD8-5DFF-67BC-4289-62B000E89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289AD-01F8-B942-A79E-575B8685A30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06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91CED-649C-2452-80AE-B8B2DB8DD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298B95-5CA1-4898-204F-25EC94DD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98C4-15DD-1048-965E-B174B07CF363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EF8B3C-BDCF-FDEE-1BBE-EF4B20B40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D81399-0C1D-879A-65FE-5048EC79E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289AD-01F8-B942-A79E-575B8685A30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68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F4B6E3-064D-02E3-501D-DD7E58036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98C4-15DD-1048-965E-B174B07CF363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7BFC1A-47D7-2874-0AE2-07406E63D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9F8A67-7724-0F1F-2663-EA995DA05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289AD-01F8-B942-A79E-575B8685A30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51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631DC-FA26-9B5B-D2AB-057EF27CD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04DF3-4522-4550-8BB4-A529D2C1B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D2711C-5737-1F35-61ED-D16685635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2BC21F-D27A-E369-0C9E-1A67BC46E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98C4-15DD-1048-965E-B174B07CF363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E0AB9-79B3-98F5-012F-90222AD27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B9DE09-C66B-138D-2CCE-AC9967544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289AD-01F8-B942-A79E-575B8685A30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87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932A3-E8CA-B03B-EC4B-62E3CB8D9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D48497-0836-DAFF-4DB4-152927A8E1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46BD98-8365-9387-F347-5E7A96F76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84BA90-B49B-B775-18CE-1021E3964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98C4-15DD-1048-965E-B174B07CF363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AB8B1C-5B67-C224-F089-D684E2DF0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27B98-020A-4F58-4A23-E1AE85F6F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289AD-01F8-B942-A79E-575B8685A30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9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54E17A-5235-8414-51AF-EF6061BE5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558E4-FD4A-E8A8-588B-A2F52CE37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2E300-607E-22A6-CB5A-C96DF4B30A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398C4-15DD-1048-965E-B174B07CF363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10EC2-678B-88EE-D7C6-3FF90295E2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0E482-0751-B6BE-507F-2CE0957705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289AD-01F8-B942-A79E-575B8685A30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48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hyperlink" Target="https://youtu.be/zY0CDJLXAYY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opendoors.nl/afrika/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ADC8E0-EA9C-2301-4BBA-6084166BDE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5" t="35268" r="25049" b="12492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495EE4-69ED-F9DF-F89D-D8F6BB0E40CC}"/>
              </a:ext>
            </a:extLst>
          </p:cNvPr>
          <p:cNvSpPr/>
          <p:nvPr/>
        </p:nvSpPr>
        <p:spPr>
          <a:xfrm>
            <a:off x="670460" y="464695"/>
            <a:ext cx="6416857" cy="6138472"/>
          </a:xfrm>
          <a:prstGeom prst="rect">
            <a:avLst/>
          </a:prstGeom>
          <a:solidFill>
            <a:srgbClr val="692B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0FEED2-685D-20F4-CD48-C35C7EEEE2AC}"/>
              </a:ext>
            </a:extLst>
          </p:cNvPr>
          <p:cNvSpPr txBox="1"/>
          <p:nvPr/>
        </p:nvSpPr>
        <p:spPr>
          <a:xfrm>
            <a:off x="1027628" y="763656"/>
            <a:ext cx="5702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kern="100" dirty="0">
                <a:solidFill>
                  <a:schemeClr val="bg1"/>
                </a:solidFill>
                <a:effectLst/>
                <a:latin typeface="Kanit Black" pitchFamily="2" charset="-34"/>
                <a:ea typeface="Aptos" panose="020B0004020202020204" pitchFamily="34" charset="0"/>
                <a:cs typeface="Kanit Black" pitchFamily="2" charset="-34"/>
              </a:rPr>
              <a:t>BREEK DE </a:t>
            </a:r>
            <a:r>
              <a:rPr lang="en-GB" sz="4000" b="1" kern="100" dirty="0">
                <a:solidFill>
                  <a:schemeClr val="bg1"/>
                </a:solidFill>
                <a:latin typeface="Kanit Black" pitchFamily="2" charset="-34"/>
                <a:ea typeface="Aptos" panose="020B0004020202020204" pitchFamily="34" charset="0"/>
                <a:cs typeface="Kanit Black" pitchFamily="2" charset="-34"/>
              </a:rPr>
              <a:t>S</a:t>
            </a:r>
            <a:r>
              <a:rPr lang="en-GB" sz="4000" b="1" kern="100" dirty="0">
                <a:solidFill>
                  <a:schemeClr val="bg1"/>
                </a:solidFill>
                <a:effectLst/>
                <a:latin typeface="Kanit Black" pitchFamily="2" charset="-34"/>
                <a:ea typeface="Aptos" panose="020B0004020202020204" pitchFamily="34" charset="0"/>
                <a:cs typeface="Kanit Black" pitchFamily="2" charset="-34"/>
              </a:rPr>
              <a:t>TILTE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D65A2E-61B9-8FF2-B90B-D1678050B7D4}"/>
              </a:ext>
            </a:extLst>
          </p:cNvPr>
          <p:cNvSpPr txBox="1"/>
          <p:nvPr/>
        </p:nvSpPr>
        <p:spPr>
          <a:xfrm>
            <a:off x="1027627" y="1486385"/>
            <a:ext cx="5702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kern="100" dirty="0">
                <a:solidFill>
                  <a:schemeClr val="bg1"/>
                </a:solidFill>
                <a:effectLst/>
                <a:latin typeface="Kanit Black" pitchFamily="2" charset="-34"/>
                <a:ea typeface="Aptos" panose="020B0004020202020204" pitchFamily="34" charset="0"/>
                <a:cs typeface="Kanit Black" pitchFamily="2" charset="-34"/>
              </a:rPr>
              <a:t>POWERPOINT MET VIDEO, GEBEDSPUNTEN EN COLLECTEVOORSTEL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01AE14-8063-AE8F-74E6-F4B8FA7307DD}"/>
              </a:ext>
            </a:extLst>
          </p:cNvPr>
          <p:cNvCxnSpPr>
            <a:cxnSpLocks/>
          </p:cNvCxnSpPr>
          <p:nvPr/>
        </p:nvCxnSpPr>
        <p:spPr>
          <a:xfrm>
            <a:off x="1081677" y="2267628"/>
            <a:ext cx="5459506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A30CF24-EC2D-CFA7-5F5F-510A9C075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4965" y="6178255"/>
            <a:ext cx="1590455" cy="26019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0EA897B-1A63-ACE3-CAD3-E9AD845236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81732" y="186090"/>
            <a:ext cx="1043748" cy="794055"/>
          </a:xfrm>
          <a:prstGeom prst="rect">
            <a:avLst/>
          </a:prstGeom>
        </p:spPr>
      </p:pic>
      <p:sp>
        <p:nvSpPr>
          <p:cNvPr id="9" name="TextBox 17">
            <a:extLst>
              <a:ext uri="{FF2B5EF4-FFF2-40B4-BE49-F238E27FC236}">
                <a16:creationId xmlns:a16="http://schemas.microsoft.com/office/drawing/2014/main" id="{BB7A938F-290D-118A-D49B-3C498EC35EEE}"/>
              </a:ext>
            </a:extLst>
          </p:cNvPr>
          <p:cNvSpPr txBox="1"/>
          <p:nvPr/>
        </p:nvSpPr>
        <p:spPr>
          <a:xfrm>
            <a:off x="1027626" y="2401025"/>
            <a:ext cx="570251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kern="100" dirty="0">
                <a:solidFill>
                  <a:schemeClr val="bg1"/>
                </a:solidFill>
                <a:latin typeface="Myriad Pro" panose="020B0503030403020204" pitchFamily="34" charset="0"/>
                <a:ea typeface="Aptos" panose="020B0004020202020204" pitchFamily="34" charset="0"/>
                <a:cs typeface="Futura" panose="020B0602020204020303" pitchFamily="34" charset="-79"/>
              </a:rPr>
              <a:t>In Afrika voltrekt zich een stille ramp. 16,2 miljoen christenen in Sub-Sahara opgejaagd, op de vlucht voor extreem geweld. Maar, niemand praat erover. De wereld, de politiek en de kerk zwijgt. </a:t>
            </a:r>
          </a:p>
          <a:p>
            <a:endParaRPr lang="nl-NL" b="1" kern="100" dirty="0">
              <a:solidFill>
                <a:schemeClr val="bg1"/>
              </a:solidFill>
              <a:latin typeface="Myriad Pro" panose="020B0503030403020204" pitchFamily="34" charset="0"/>
              <a:ea typeface="Aptos" panose="020B0004020202020204" pitchFamily="34" charset="0"/>
              <a:cs typeface="Futura" panose="020B0602020204020303" pitchFamily="34" charset="-79"/>
            </a:endParaRPr>
          </a:p>
          <a:p>
            <a:r>
              <a:rPr lang="nl-NL" b="1" kern="100" dirty="0">
                <a:solidFill>
                  <a:schemeClr val="bg1"/>
                </a:solidFill>
                <a:latin typeface="Myriad Pro" panose="020B0503030403020204" pitchFamily="34" charset="0"/>
                <a:ea typeface="Aptos" panose="020B0004020202020204" pitchFamily="34" charset="0"/>
                <a:cs typeface="Futura" panose="020B0602020204020303" pitchFamily="34" charset="-79"/>
              </a:rPr>
              <a:t>Open Doors vindt dat dit niet langer kan. </a:t>
            </a:r>
            <a:r>
              <a:rPr lang="nl-NL" b="1" kern="100" dirty="0">
                <a:solidFill>
                  <a:srgbClr val="FFC000"/>
                </a:solidFill>
                <a:latin typeface="Myriad Pro" panose="020B0503030403020204" pitchFamily="34" charset="0"/>
                <a:ea typeface="Aptos" panose="020B0004020202020204" pitchFamily="34" charset="0"/>
                <a:cs typeface="Futura" panose="020B0602020204020303" pitchFamily="34" charset="-79"/>
              </a:rPr>
              <a:t>We roepen elke kerk op om de stilte te breken</a:t>
            </a:r>
            <a:r>
              <a:rPr lang="nl-NL" b="1" kern="100" dirty="0">
                <a:solidFill>
                  <a:schemeClr val="bg1"/>
                </a:solidFill>
                <a:latin typeface="Myriad Pro" panose="020B0503030403020204" pitchFamily="34" charset="0"/>
                <a:ea typeface="Aptos" panose="020B0004020202020204" pitchFamily="34" charset="0"/>
                <a:cs typeface="Futura" panose="020B0602020204020303" pitchFamily="34" charset="-79"/>
              </a:rPr>
              <a:t> door te bidden, te geven en de petitie te tekenen als een schreeuw om bescherming, gerechtigheid en herstel. </a:t>
            </a:r>
          </a:p>
          <a:p>
            <a:endParaRPr lang="nl-NL" b="1" kern="100" dirty="0">
              <a:solidFill>
                <a:schemeClr val="bg1"/>
              </a:solidFill>
              <a:latin typeface="Myriad Pro" panose="020B0503030403020204" pitchFamily="34" charset="0"/>
              <a:ea typeface="Aptos" panose="020B0004020202020204" pitchFamily="34" charset="0"/>
              <a:cs typeface="Futura" panose="020B0602020204020303" pitchFamily="34" charset="-79"/>
            </a:endParaRPr>
          </a:p>
          <a:p>
            <a:r>
              <a:rPr lang="nl-NL" b="1" kern="100" dirty="0">
                <a:solidFill>
                  <a:schemeClr val="bg1"/>
                </a:solidFill>
                <a:latin typeface="Myriad Pro" panose="020B0503030403020204" pitchFamily="34" charset="0"/>
                <a:ea typeface="Aptos" panose="020B0004020202020204" pitchFamily="34" charset="0"/>
                <a:cs typeface="Futura" panose="020B0602020204020303" pitchFamily="34" charset="-79"/>
              </a:rPr>
              <a:t>Doet jouw kerk ook mee?</a:t>
            </a:r>
            <a:endParaRPr lang="nl-NL" sz="1800" b="1" kern="100" dirty="0">
              <a:solidFill>
                <a:schemeClr val="bg1"/>
              </a:solidFill>
              <a:effectLst/>
              <a:latin typeface="Myriad Pro" panose="020B0503030403020204" pitchFamily="34" charset="0"/>
              <a:ea typeface="Aptos" panose="020B0004020202020204" pitchFamily="34" charset="0"/>
              <a:cs typeface="Futura" panose="020B0602020204020303" pitchFamily="34" charset="-79"/>
            </a:endParaRPr>
          </a:p>
          <a:p>
            <a:endParaRPr lang="nl-NL" sz="1800" b="1" kern="100" dirty="0">
              <a:solidFill>
                <a:schemeClr val="bg1"/>
              </a:solidFill>
              <a:effectLst/>
              <a:latin typeface="Myriad Pro" panose="020B0503030403020204" pitchFamily="34" charset="0"/>
              <a:ea typeface="Aptos" panose="020B0004020202020204" pitchFamily="34" charset="0"/>
              <a:cs typeface="Futura" panose="020B0602020204020303" pitchFamily="34" charset="-79"/>
            </a:endParaRPr>
          </a:p>
          <a:p>
            <a:r>
              <a:rPr lang="nl-NL" sz="1400" b="1" i="1" kern="100" dirty="0">
                <a:solidFill>
                  <a:schemeClr val="bg1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Futura" panose="020B0602020204020303" pitchFamily="34" charset="-79"/>
              </a:rPr>
              <a:t>Deze PowerPoint</a:t>
            </a:r>
            <a:r>
              <a:rPr lang="nl-NL" sz="1400" b="1" i="1" kern="100" dirty="0">
                <a:solidFill>
                  <a:schemeClr val="bg1"/>
                </a:solidFill>
                <a:latin typeface="Myriad Pro" panose="020B0503030403020204" pitchFamily="34" charset="0"/>
                <a:ea typeface="Aptos" panose="020B0004020202020204" pitchFamily="34" charset="0"/>
                <a:cs typeface="Futura" panose="020B0602020204020303" pitchFamily="34" charset="-79"/>
              </a:rPr>
              <a:t>-slides kun je naar eigen wens gebruiken tijdens een samenkomst. Dankjewel voor je betrokkenheid!</a:t>
            </a:r>
            <a:endParaRPr lang="en-GB" sz="1400" b="1" i="1" kern="100" dirty="0">
              <a:solidFill>
                <a:schemeClr val="bg1"/>
              </a:solidFill>
              <a:effectLst/>
              <a:latin typeface="Myriad Pro" panose="020B0503030403020204" pitchFamily="34" charset="0"/>
              <a:ea typeface="Aptos" panose="020B0004020202020204" pitchFamily="34" charset="0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00798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0AF59352-F426-F0A3-1CB8-584DE3F8A7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56" t="39483" r="15658" b="2680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8A4A35-8C2F-3CE4-5B74-08BBDC73982F}"/>
              </a:ext>
            </a:extLst>
          </p:cNvPr>
          <p:cNvSpPr/>
          <p:nvPr/>
        </p:nvSpPr>
        <p:spPr>
          <a:xfrm>
            <a:off x="836248" y="1003111"/>
            <a:ext cx="5330092" cy="4601053"/>
          </a:xfrm>
          <a:prstGeom prst="rect">
            <a:avLst/>
          </a:prstGeom>
          <a:solidFill>
            <a:srgbClr val="692B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ED5DE7-2D68-8728-4FDF-02507F21857E}"/>
              </a:ext>
            </a:extLst>
          </p:cNvPr>
          <p:cNvSpPr txBox="1"/>
          <p:nvPr/>
        </p:nvSpPr>
        <p:spPr>
          <a:xfrm>
            <a:off x="1233901" y="1286764"/>
            <a:ext cx="45864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“Velen in het </a:t>
            </a:r>
            <a:r>
              <a:rPr lang="en-GB" sz="2800" b="1" dirty="0" err="1">
                <a:solidFill>
                  <a:schemeClr val="bg1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kamp</a:t>
            </a:r>
            <a:r>
              <a:rPr lang="en-GB" sz="2800" b="1" dirty="0">
                <a:solidFill>
                  <a:schemeClr val="bg1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vragen</a:t>
            </a:r>
            <a:r>
              <a:rPr lang="en-GB" sz="2800" b="1" dirty="0">
                <a:solidFill>
                  <a:schemeClr val="bg1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zich</a:t>
            </a:r>
            <a:r>
              <a:rPr lang="en-GB" sz="2800" b="1" dirty="0">
                <a:solidFill>
                  <a:schemeClr val="bg1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af</a:t>
            </a:r>
            <a:r>
              <a:rPr lang="en-GB" sz="2800" b="1" dirty="0">
                <a:solidFill>
                  <a:schemeClr val="bg1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 of God hen </a:t>
            </a:r>
            <a:r>
              <a:rPr lang="en-GB" sz="2800" b="1" dirty="0" err="1">
                <a:solidFill>
                  <a:schemeClr val="bg1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heeft</a:t>
            </a:r>
            <a:r>
              <a:rPr lang="en-GB" sz="2800" b="1" dirty="0">
                <a:solidFill>
                  <a:schemeClr val="bg1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vergeten</a:t>
            </a:r>
            <a:r>
              <a:rPr lang="en-GB" sz="2800" b="1" dirty="0">
                <a:solidFill>
                  <a:schemeClr val="bg1"/>
                </a:solidFill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. </a:t>
            </a:r>
            <a:r>
              <a:rPr lang="en-GB" sz="2800" b="1" dirty="0">
                <a:solidFill>
                  <a:schemeClr val="bg1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Hoe </a:t>
            </a:r>
            <a:r>
              <a:rPr lang="en-GB" sz="2800" b="1" dirty="0" err="1">
                <a:solidFill>
                  <a:schemeClr val="bg1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kan</a:t>
            </a:r>
            <a:r>
              <a:rPr lang="en-GB" sz="2800" b="1" dirty="0">
                <a:solidFill>
                  <a:schemeClr val="bg1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ik</a:t>
            </a:r>
            <a:r>
              <a:rPr lang="en-GB" sz="2800" b="1" dirty="0">
                <a:solidFill>
                  <a:schemeClr val="bg1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 hen </a:t>
            </a:r>
            <a:r>
              <a:rPr lang="en-GB" sz="2800" b="1" dirty="0" err="1">
                <a:solidFill>
                  <a:schemeClr val="bg1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nog</a:t>
            </a:r>
            <a:r>
              <a:rPr lang="en-GB" sz="2800" b="1" dirty="0">
                <a:solidFill>
                  <a:schemeClr val="bg1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helpen</a:t>
            </a:r>
            <a:r>
              <a:rPr lang="en-GB" sz="2800" b="1" dirty="0">
                <a:solidFill>
                  <a:schemeClr val="bg1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 op God </a:t>
            </a:r>
            <a:r>
              <a:rPr lang="en-GB" sz="2800" b="1" dirty="0" err="1">
                <a:solidFill>
                  <a:schemeClr val="bg1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te</a:t>
            </a:r>
            <a:r>
              <a:rPr lang="en-GB" sz="2800" b="1" dirty="0">
                <a:solidFill>
                  <a:schemeClr val="bg1"/>
                </a:solidFill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vertrouwen</a:t>
            </a:r>
            <a:r>
              <a:rPr lang="en-GB" sz="2800" b="1" dirty="0">
                <a:solidFill>
                  <a:schemeClr val="bg1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? </a:t>
            </a:r>
            <a:r>
              <a:rPr lang="en-GB" sz="2800" b="1" dirty="0" err="1">
                <a:solidFill>
                  <a:schemeClr val="bg1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Ik</a:t>
            </a:r>
            <a:r>
              <a:rPr lang="en-GB" sz="2800" b="1" dirty="0">
                <a:solidFill>
                  <a:schemeClr val="bg1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heb</a:t>
            </a:r>
            <a:r>
              <a:rPr lang="en-GB" sz="2800" b="1" dirty="0">
                <a:solidFill>
                  <a:schemeClr val="bg1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geen</a:t>
            </a:r>
            <a:r>
              <a:rPr lang="en-GB" sz="2800" b="1" dirty="0">
                <a:solidFill>
                  <a:schemeClr val="bg1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woorden</a:t>
            </a:r>
            <a:r>
              <a:rPr lang="en-GB" sz="2800" b="1" dirty="0">
                <a:solidFill>
                  <a:schemeClr val="bg1"/>
                </a:solidFill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. </a:t>
            </a:r>
            <a:r>
              <a:rPr lang="en-GB" sz="2800" b="1" dirty="0" err="1">
                <a:solidFill>
                  <a:schemeClr val="bg1"/>
                </a:solidFill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Ik</a:t>
            </a:r>
            <a:r>
              <a:rPr lang="en-GB" sz="2800" b="1" dirty="0">
                <a:solidFill>
                  <a:schemeClr val="bg1"/>
                </a:solidFill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 ben </a:t>
            </a:r>
            <a:r>
              <a:rPr lang="en-GB" sz="2800" b="1" dirty="0" err="1">
                <a:solidFill>
                  <a:schemeClr val="bg1"/>
                </a:solidFill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zelf</a:t>
            </a:r>
            <a:r>
              <a:rPr lang="en-GB" sz="2800" b="1" dirty="0">
                <a:solidFill>
                  <a:schemeClr val="bg1"/>
                </a:solidFill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ook</a:t>
            </a:r>
            <a:r>
              <a:rPr lang="en-GB" sz="2800" b="1" dirty="0">
                <a:solidFill>
                  <a:schemeClr val="bg1"/>
                </a:solidFill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vluchteling</a:t>
            </a:r>
            <a:r>
              <a:rPr lang="en-GB" sz="2800" b="1" dirty="0">
                <a:solidFill>
                  <a:schemeClr val="bg1"/>
                </a:solidFill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.</a:t>
            </a:r>
            <a:r>
              <a:rPr lang="en-GB" sz="2800" b="1" dirty="0">
                <a:solidFill>
                  <a:schemeClr val="bg1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Kanit Black" pitchFamily="2" charset="-34"/>
              </a:rPr>
              <a:t>” </a:t>
            </a:r>
            <a:endParaRPr lang="en-GB" sz="2800" b="1" kern="100" dirty="0">
              <a:solidFill>
                <a:schemeClr val="bg1"/>
              </a:solidFill>
              <a:effectLst/>
              <a:latin typeface="Myriad Pro" panose="020B0503030403020204" pitchFamily="34" charset="0"/>
              <a:ea typeface="Aptos" panose="020B0004020202020204" pitchFamily="34" charset="0"/>
              <a:cs typeface="Kanit Black" pitchFamily="2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4968E9-2321-38E6-D5E5-F7E6416E6D53}"/>
              </a:ext>
            </a:extLst>
          </p:cNvPr>
          <p:cNvSpPr txBox="1"/>
          <p:nvPr/>
        </p:nvSpPr>
        <p:spPr>
          <a:xfrm>
            <a:off x="1233901" y="4678960"/>
            <a:ext cx="4034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EBA500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Futura" panose="020B0602020204020303" pitchFamily="34" charset="-79"/>
              </a:rPr>
              <a:t>Bekijk</a:t>
            </a:r>
            <a:r>
              <a:rPr lang="en-GB" sz="2000" b="1" dirty="0">
                <a:solidFill>
                  <a:srgbClr val="EBA500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Futura" panose="020B0602020204020303" pitchFamily="34" charset="-79"/>
              </a:rPr>
              <a:t> </a:t>
            </a:r>
            <a:r>
              <a:rPr lang="en-GB" sz="2000" b="1" dirty="0" err="1">
                <a:effectLst/>
                <a:latin typeface="Myriad Pro" panose="020B0503030403020204" pitchFamily="34" charset="0"/>
                <a:ea typeface="Aptos" panose="020B0004020202020204" pitchFamily="34" charset="0"/>
                <a:cs typeface="Futura" panose="020B0602020204020303" pitchFamily="34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deze</a:t>
            </a:r>
            <a:r>
              <a:rPr lang="en-GB" sz="2000" b="1" dirty="0">
                <a:effectLst/>
                <a:latin typeface="Myriad Pro" panose="020B0503030403020204" pitchFamily="34" charset="0"/>
                <a:ea typeface="Aptos" panose="020B0004020202020204" pitchFamily="34" charset="0"/>
                <a:cs typeface="Futura" panose="020B0602020204020303" pitchFamily="34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000" b="1" dirty="0">
                <a:latin typeface="Myriad Pro" panose="020B0503030403020204" pitchFamily="34" charset="0"/>
                <a:ea typeface="Aptos" panose="020B0004020202020204" pitchFamily="34" charset="0"/>
                <a:cs typeface="Futura" panose="020B0602020204020303" pitchFamily="34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</a:t>
            </a:r>
            <a:r>
              <a:rPr lang="en-GB" sz="2000" b="1" dirty="0">
                <a:solidFill>
                  <a:srgbClr val="EBA500"/>
                </a:solidFill>
                <a:latin typeface="Myriad Pro" panose="020B0503030403020204" pitchFamily="34" charset="0"/>
                <a:ea typeface="Aptos" panose="020B0004020202020204" pitchFamily="34" charset="0"/>
                <a:cs typeface="Futura" panose="020B0602020204020303" pitchFamily="34" charset="-79"/>
              </a:rPr>
              <a:t>(3 min) van </a:t>
            </a:r>
            <a:br>
              <a:rPr lang="en-GB" sz="2000" b="1" dirty="0">
                <a:solidFill>
                  <a:srgbClr val="EBA500"/>
                </a:solidFill>
                <a:latin typeface="Myriad Pro" panose="020B0503030403020204" pitchFamily="34" charset="0"/>
                <a:ea typeface="Aptos" panose="020B0004020202020204" pitchFamily="34" charset="0"/>
                <a:cs typeface="Futura" panose="020B0602020204020303" pitchFamily="34" charset="-79"/>
              </a:rPr>
            </a:br>
            <a:r>
              <a:rPr lang="en-GB" sz="2000" b="1" dirty="0">
                <a:solidFill>
                  <a:srgbClr val="EBA500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Futura" panose="020B0602020204020303" pitchFamily="34" charset="-79"/>
              </a:rPr>
              <a:t>Pastor Barnabas </a:t>
            </a:r>
            <a:r>
              <a:rPr lang="en-GB" sz="2000" b="1" dirty="0" err="1">
                <a:solidFill>
                  <a:srgbClr val="EBA500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Futura" panose="020B0602020204020303" pitchFamily="34" charset="-79"/>
              </a:rPr>
              <a:t>uit</a:t>
            </a:r>
            <a:r>
              <a:rPr lang="en-GB" sz="2000" b="1" dirty="0">
                <a:solidFill>
                  <a:srgbClr val="EBA500"/>
                </a:solidFill>
                <a:effectLst/>
                <a:latin typeface="Myriad Pro" panose="020B0503030403020204" pitchFamily="34" charset="0"/>
                <a:ea typeface="Aptos" panose="020B0004020202020204" pitchFamily="34" charset="0"/>
                <a:cs typeface="Futura" panose="020B0602020204020303" pitchFamily="34" charset="-79"/>
              </a:rPr>
              <a:t> Nigeria</a:t>
            </a:r>
            <a:endParaRPr lang="en-GB" sz="2000" b="1" kern="100" dirty="0">
              <a:solidFill>
                <a:srgbClr val="EBA500"/>
              </a:solidFill>
              <a:effectLst/>
              <a:latin typeface="Myriad Pro" panose="020B0503030403020204" pitchFamily="34" charset="0"/>
              <a:ea typeface="Aptos" panose="020B0004020202020204" pitchFamily="34" charset="0"/>
              <a:cs typeface="Futura" panose="020B0602020204020303" pitchFamily="34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C6FA47-710B-6729-F90C-689A601619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45" t="39480" r="56189" b="23915"/>
          <a:stretch/>
        </p:blipFill>
        <p:spPr>
          <a:xfrm>
            <a:off x="5975742" y="980248"/>
            <a:ext cx="190597" cy="46239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CDBFF7-8946-4338-57AE-D6FABF05A2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4965" y="6178255"/>
            <a:ext cx="1590455" cy="26019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B1F691-E861-FE99-C9DC-017B0D10AA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3647" y="5781227"/>
            <a:ext cx="1043748" cy="794055"/>
          </a:xfrm>
          <a:prstGeom prst="rect">
            <a:avLst/>
          </a:prstGeom>
        </p:spPr>
      </p:pic>
      <p:pic>
        <p:nvPicPr>
          <p:cNvPr id="11" name="Afbeelding 10" descr="Afbeelding met kleding, schermopname, tekst, person&#10;&#10;Automatisch gegenereerde beschrijving">
            <a:hlinkClick r:id="rId3"/>
            <a:extLst>
              <a:ext uri="{FF2B5EF4-FFF2-40B4-BE49-F238E27FC236}">
                <a16:creationId xmlns:a16="http://schemas.microsoft.com/office/drawing/2014/main" id="{7F1A3225-E74C-0D82-DFA4-B891B781C9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5960" y="4705265"/>
            <a:ext cx="3431940" cy="1930467"/>
          </a:xfrm>
          <a:prstGeom prst="rect">
            <a:avLst/>
          </a:prstGeom>
        </p:spPr>
      </p:pic>
      <p:cxnSp>
        <p:nvCxnSpPr>
          <p:cNvPr id="13" name="Verbindingslijn: gekromd 12">
            <a:extLst>
              <a:ext uri="{FF2B5EF4-FFF2-40B4-BE49-F238E27FC236}">
                <a16:creationId xmlns:a16="http://schemas.microsoft.com/office/drawing/2014/main" id="{38C3B86F-5848-0159-7D7C-29AA2877A4FF}"/>
              </a:ext>
            </a:extLst>
          </p:cNvPr>
          <p:cNvCxnSpPr/>
          <p:nvPr/>
        </p:nvCxnSpPr>
        <p:spPr>
          <a:xfrm>
            <a:off x="4631990" y="4992175"/>
            <a:ext cx="424059" cy="341021"/>
          </a:xfrm>
          <a:prstGeom prst="curvedConnector3">
            <a:avLst/>
          </a:prstGeom>
          <a:ln>
            <a:solidFill>
              <a:srgbClr val="FDB018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030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0A2730-A494-CD24-B39D-17735F231B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19" b="9231"/>
          <a:stretch/>
        </p:blipFill>
        <p:spPr>
          <a:xfrm>
            <a:off x="0" y="-359764"/>
            <a:ext cx="12192000" cy="72177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9C65628-D29E-4125-D884-590A29E7085B}"/>
              </a:ext>
            </a:extLst>
          </p:cNvPr>
          <p:cNvSpPr/>
          <p:nvPr/>
        </p:nvSpPr>
        <p:spPr>
          <a:xfrm>
            <a:off x="444500" y="3352397"/>
            <a:ext cx="11277808" cy="3505603"/>
          </a:xfrm>
          <a:prstGeom prst="rect">
            <a:avLst/>
          </a:prstGeom>
          <a:solidFill>
            <a:srgbClr val="FDB0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C33F473-448E-C302-3407-D9951EB93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26703" y="324808"/>
            <a:ext cx="1043748" cy="794055"/>
          </a:xfrm>
          <a:prstGeom prst="rect">
            <a:avLst/>
          </a:prstGeom>
        </p:spPr>
      </p:pic>
      <p:grpSp>
        <p:nvGrpSpPr>
          <p:cNvPr id="18" name="Groep 17">
            <a:extLst>
              <a:ext uri="{FF2B5EF4-FFF2-40B4-BE49-F238E27FC236}">
                <a16:creationId xmlns:a16="http://schemas.microsoft.com/office/drawing/2014/main" id="{485C3706-41DB-8FF8-A280-1E0851AF4B38}"/>
              </a:ext>
            </a:extLst>
          </p:cNvPr>
          <p:cNvGrpSpPr/>
          <p:nvPr/>
        </p:nvGrpSpPr>
        <p:grpSpPr>
          <a:xfrm>
            <a:off x="709304" y="3495429"/>
            <a:ext cx="7640215" cy="3074999"/>
            <a:chOff x="709304" y="3495429"/>
            <a:chExt cx="7640215" cy="30749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138092E-FC62-1CC4-534C-2C4A64912D6A}"/>
                </a:ext>
              </a:extLst>
            </p:cNvPr>
            <p:cNvSpPr txBox="1"/>
            <p:nvPr/>
          </p:nvSpPr>
          <p:spPr>
            <a:xfrm>
              <a:off x="709304" y="4467629"/>
              <a:ext cx="68007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chemeClr val="bg1"/>
                  </a:solidFill>
                  <a:latin typeface="Kanit Black" pitchFamily="2" charset="-34"/>
                  <a:ea typeface="Aptos" panose="020B0004020202020204" pitchFamily="34" charset="0"/>
                  <a:cs typeface="Kanit Black" pitchFamily="2" charset="-34"/>
                </a:rPr>
                <a:t>1 MILJOEN HANDTEKENINGEN ALS ROEP NAAR </a:t>
              </a:r>
              <a:br>
                <a:rPr lang="en-GB" sz="1600" b="1" dirty="0">
                  <a:solidFill>
                    <a:schemeClr val="bg1"/>
                  </a:solidFill>
                  <a:latin typeface="Kanit Black" pitchFamily="2" charset="-34"/>
                  <a:ea typeface="Aptos" panose="020B0004020202020204" pitchFamily="34" charset="0"/>
                  <a:cs typeface="Kanit Black" pitchFamily="2" charset="-34"/>
                </a:rPr>
              </a:br>
              <a:r>
                <a:rPr lang="en-GB" sz="1600" b="1" dirty="0">
                  <a:solidFill>
                    <a:schemeClr val="bg1"/>
                  </a:solidFill>
                  <a:latin typeface="Kanit Black" pitchFamily="2" charset="-34"/>
                  <a:ea typeface="Aptos" panose="020B0004020202020204" pitchFamily="34" charset="0"/>
                  <a:cs typeface="Kanit Black" pitchFamily="2" charset="-34"/>
                </a:rPr>
                <a:t>REGERINGSLEIDERS EN OVERHEDEN</a:t>
              </a:r>
              <a:endParaRPr lang="en-GB" sz="1600" b="1" kern="100" dirty="0">
                <a:solidFill>
                  <a:schemeClr val="bg1"/>
                </a:solidFill>
                <a:effectLst/>
                <a:latin typeface="Kanit Black" pitchFamily="2" charset="-34"/>
                <a:ea typeface="Aptos" panose="020B0004020202020204" pitchFamily="34" charset="0"/>
                <a:cs typeface="Kanit Black" pitchFamily="2" charset="-34"/>
              </a:endParaRP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29C511D3-9955-8A89-AA78-035417948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4643" t="22178" r="29858" b="43928"/>
            <a:stretch/>
          </p:blipFill>
          <p:spPr>
            <a:xfrm>
              <a:off x="6733734" y="4469374"/>
              <a:ext cx="1169233" cy="1555230"/>
            </a:xfrm>
            <a:prstGeom prst="rect">
              <a:avLst/>
            </a:prstGeom>
          </p:spPr>
        </p:pic>
        <p:sp>
          <p:nvSpPr>
            <p:cNvPr id="14" name="TextBox 2">
              <a:extLst>
                <a:ext uri="{FF2B5EF4-FFF2-40B4-BE49-F238E27FC236}">
                  <a16:creationId xmlns:a16="http://schemas.microsoft.com/office/drawing/2014/main" id="{CCBC5E27-8DB5-A09F-ACDC-41FD4F0F12B0}"/>
                </a:ext>
              </a:extLst>
            </p:cNvPr>
            <p:cNvSpPr txBox="1"/>
            <p:nvPr/>
          </p:nvSpPr>
          <p:spPr>
            <a:xfrm>
              <a:off x="709304" y="3495429"/>
              <a:ext cx="764021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effectLst/>
                  <a:latin typeface="Kanit Black" pitchFamily="2" charset="-34"/>
                  <a:ea typeface="Aptos" panose="020B0004020202020204" pitchFamily="34" charset="0"/>
                  <a:cs typeface="Kanit Black" pitchFamily="2" charset="-34"/>
                </a:rPr>
                <a:t>TEKEN DE PETITIE</a:t>
              </a:r>
              <a:endParaRPr lang="en-GB" sz="6000" b="1" kern="100" dirty="0">
                <a:effectLst/>
                <a:latin typeface="Kanit Black" pitchFamily="2" charset="-34"/>
                <a:ea typeface="Aptos" panose="020B0004020202020204" pitchFamily="34" charset="0"/>
                <a:cs typeface="Kanit Black" pitchFamily="2" charset="-34"/>
              </a:endParaRPr>
            </a:p>
          </p:txBody>
        </p:sp>
        <p:sp>
          <p:nvSpPr>
            <p:cNvPr id="15" name="TextBox 2">
              <a:extLst>
                <a:ext uri="{FF2B5EF4-FFF2-40B4-BE49-F238E27FC236}">
                  <a16:creationId xmlns:a16="http://schemas.microsoft.com/office/drawing/2014/main" id="{FA37BF1A-DD06-A289-E222-943EE520BCF7}"/>
                </a:ext>
              </a:extLst>
            </p:cNvPr>
            <p:cNvSpPr txBox="1"/>
            <p:nvPr/>
          </p:nvSpPr>
          <p:spPr>
            <a:xfrm>
              <a:off x="791514" y="5246989"/>
              <a:ext cx="509764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>
                  <a:effectLst/>
                  <a:ea typeface="Aptos" panose="020B0004020202020204" pitchFamily="34" charset="0"/>
                  <a:cs typeface="Kanit Black" pitchFamily="2" charset="-34"/>
                </a:rPr>
                <a:t>Breek</a:t>
              </a:r>
              <a:r>
                <a:rPr lang="en-GB" sz="1600" dirty="0">
                  <a:effectLst/>
                  <a:ea typeface="Aptos" panose="020B0004020202020204" pitchFamily="34" charset="0"/>
                  <a:cs typeface="Kanit Black" pitchFamily="2" charset="-34"/>
                </a:rPr>
                <a:t> de </a:t>
              </a:r>
              <a:r>
                <a:rPr lang="en-GB" sz="1600" dirty="0" err="1">
                  <a:effectLst/>
                  <a:ea typeface="Aptos" panose="020B0004020202020204" pitchFamily="34" charset="0"/>
                  <a:cs typeface="Kanit Black" pitchFamily="2" charset="-34"/>
                </a:rPr>
                <a:t>stilte</a:t>
              </a:r>
              <a:r>
                <a:rPr lang="en-GB" sz="1600" dirty="0">
                  <a:effectLst/>
                  <a:ea typeface="Aptos" panose="020B0004020202020204" pitchFamily="34" charset="0"/>
                  <a:cs typeface="Kanit Black" pitchFamily="2" charset="-34"/>
                </a:rPr>
                <a:t> met </a:t>
              </a:r>
              <a:r>
                <a:rPr lang="en-GB" sz="1600" dirty="0" err="1">
                  <a:effectLst/>
                  <a:ea typeface="Aptos" panose="020B0004020202020204" pitchFamily="34" charset="0"/>
                  <a:cs typeface="Kanit Black" pitchFamily="2" charset="-34"/>
                </a:rPr>
                <a:t>jouw</a:t>
              </a:r>
              <a:r>
                <a:rPr lang="en-GB" sz="1600" dirty="0">
                  <a:effectLst/>
                  <a:ea typeface="Aptos" panose="020B0004020202020204" pitchFamily="34" charset="0"/>
                  <a:cs typeface="Kanit Black" pitchFamily="2" charset="-34"/>
                </a:rPr>
                <a:t> </a:t>
              </a:r>
              <a:r>
                <a:rPr lang="en-GB" sz="1600" dirty="0" err="1">
                  <a:effectLst/>
                  <a:ea typeface="Aptos" panose="020B0004020202020204" pitchFamily="34" charset="0"/>
                  <a:cs typeface="Kanit Black" pitchFamily="2" charset="-34"/>
                </a:rPr>
                <a:t>handtekening</a:t>
              </a:r>
              <a:r>
                <a:rPr lang="en-GB" sz="1600" dirty="0">
                  <a:effectLst/>
                  <a:ea typeface="Aptos" panose="020B0004020202020204" pitchFamily="34" charset="0"/>
                  <a:cs typeface="Kanit Black" pitchFamily="2" charset="-34"/>
                </a:rPr>
                <a:t> </a:t>
              </a:r>
              <a:r>
                <a:rPr lang="en-GB" sz="1600" dirty="0" err="1">
                  <a:effectLst/>
                  <a:ea typeface="Aptos" panose="020B0004020202020204" pitchFamily="34" charset="0"/>
                  <a:cs typeface="Kanit Black" pitchFamily="2" charset="-34"/>
                </a:rPr>
                <a:t>voor</a:t>
              </a:r>
              <a:r>
                <a:rPr lang="en-GB" sz="1600" dirty="0">
                  <a:effectLst/>
                  <a:ea typeface="Aptos" panose="020B0004020202020204" pitchFamily="34" charset="0"/>
                  <a:cs typeface="Kanit Black" pitchFamily="2" charset="-34"/>
                </a:rPr>
                <a:t>: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GB" sz="1600" b="1" kern="100" dirty="0" err="1">
                  <a:effectLst/>
                  <a:ea typeface="Aptos" panose="020B0004020202020204" pitchFamily="34" charset="0"/>
                  <a:cs typeface="Kanit Black" pitchFamily="2" charset="-34"/>
                </a:rPr>
                <a:t>Bescherming</a:t>
              </a:r>
              <a:r>
                <a:rPr lang="en-GB" sz="1600" kern="100" dirty="0">
                  <a:effectLst/>
                  <a:ea typeface="Aptos" panose="020B0004020202020204" pitchFamily="34" charset="0"/>
                  <a:cs typeface="Kanit Black" pitchFamily="2" charset="-34"/>
                </a:rPr>
                <a:t> </a:t>
              </a:r>
              <a:r>
                <a:rPr lang="en-GB" sz="1600" kern="100" dirty="0" err="1">
                  <a:effectLst/>
                  <a:ea typeface="Aptos" panose="020B0004020202020204" pitchFamily="34" charset="0"/>
                  <a:cs typeface="Kanit Black" pitchFamily="2" charset="-34"/>
                </a:rPr>
                <a:t>tegen</a:t>
              </a:r>
              <a:r>
                <a:rPr lang="en-GB" sz="1600" kern="100" dirty="0">
                  <a:effectLst/>
                  <a:ea typeface="Aptos" panose="020B0004020202020204" pitchFamily="34" charset="0"/>
                  <a:cs typeface="Kanit Black" pitchFamily="2" charset="-34"/>
                </a:rPr>
                <a:t> </a:t>
              </a:r>
              <a:r>
                <a:rPr lang="en-GB" sz="1600" kern="100" dirty="0" err="1">
                  <a:effectLst/>
                  <a:ea typeface="Aptos" panose="020B0004020202020204" pitchFamily="34" charset="0"/>
                  <a:cs typeface="Kanit Black" pitchFamily="2" charset="-34"/>
                </a:rPr>
                <a:t>gewelddadige</a:t>
              </a:r>
              <a:r>
                <a:rPr lang="en-GB" sz="1600" kern="100" dirty="0">
                  <a:effectLst/>
                  <a:ea typeface="Aptos" panose="020B0004020202020204" pitchFamily="34" charset="0"/>
                  <a:cs typeface="Kanit Black" pitchFamily="2" charset="-34"/>
                </a:rPr>
                <a:t> </a:t>
              </a:r>
              <a:r>
                <a:rPr lang="en-GB" sz="1600" kern="100" dirty="0" err="1">
                  <a:effectLst/>
                  <a:ea typeface="Aptos" panose="020B0004020202020204" pitchFamily="34" charset="0"/>
                  <a:cs typeface="Kanit Black" pitchFamily="2" charset="-34"/>
                </a:rPr>
                <a:t>militante</a:t>
              </a:r>
              <a:r>
                <a:rPr lang="en-GB" sz="1600" kern="100" dirty="0">
                  <a:effectLst/>
                  <a:ea typeface="Aptos" panose="020B0004020202020204" pitchFamily="34" charset="0"/>
                  <a:cs typeface="Kanit Black" pitchFamily="2" charset="-34"/>
                </a:rPr>
                <a:t> </a:t>
              </a:r>
              <a:r>
                <a:rPr lang="en-GB" sz="1600" kern="100" dirty="0" err="1">
                  <a:effectLst/>
                  <a:ea typeface="Aptos" panose="020B0004020202020204" pitchFamily="34" charset="0"/>
                  <a:cs typeface="Kanit Black" pitchFamily="2" charset="-34"/>
                </a:rPr>
                <a:t>aanvallen</a:t>
              </a:r>
              <a:endParaRPr lang="en-GB" sz="1600" kern="100" dirty="0">
                <a:effectLst/>
                <a:ea typeface="Aptos" panose="020B0004020202020204" pitchFamily="34" charset="0"/>
                <a:cs typeface="Kanit Black" pitchFamily="2" charset="-34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GB" sz="1600" b="1" kern="100" dirty="0" err="1">
                  <a:effectLst/>
                  <a:ea typeface="Aptos" panose="020B0004020202020204" pitchFamily="34" charset="0"/>
                  <a:cs typeface="Kanit Black" pitchFamily="2" charset="-34"/>
                </a:rPr>
                <a:t>Gerechtigheid</a:t>
              </a:r>
              <a:r>
                <a:rPr lang="en-GB" sz="1600" kern="100" dirty="0">
                  <a:effectLst/>
                  <a:ea typeface="Aptos" panose="020B0004020202020204" pitchFamily="34" charset="0"/>
                  <a:cs typeface="Kanit Black" pitchFamily="2" charset="-34"/>
                </a:rPr>
                <a:t> door </a:t>
              </a:r>
              <a:r>
                <a:rPr lang="en-GB" sz="1600" kern="100" dirty="0" err="1">
                  <a:effectLst/>
                  <a:ea typeface="Aptos" panose="020B0004020202020204" pitchFamily="34" charset="0"/>
                  <a:cs typeface="Kanit Black" pitchFamily="2" charset="-34"/>
                </a:rPr>
                <a:t>eerlijke</a:t>
              </a:r>
              <a:r>
                <a:rPr lang="en-GB" sz="1600" kern="100" dirty="0">
                  <a:effectLst/>
                  <a:ea typeface="Aptos" panose="020B0004020202020204" pitchFamily="34" charset="0"/>
                  <a:cs typeface="Kanit Black" pitchFamily="2" charset="-34"/>
                </a:rPr>
                <a:t> </a:t>
              </a:r>
              <a:r>
                <a:rPr lang="en-GB" sz="1600" kern="100" dirty="0" err="1">
                  <a:effectLst/>
                  <a:ea typeface="Aptos" panose="020B0004020202020204" pitchFamily="34" charset="0"/>
                  <a:cs typeface="Kanit Black" pitchFamily="2" charset="-34"/>
                </a:rPr>
                <a:t>rechtsvervolging</a:t>
              </a:r>
              <a:r>
                <a:rPr lang="en-GB" sz="1600" kern="100" dirty="0">
                  <a:effectLst/>
                  <a:ea typeface="Aptos" panose="020B0004020202020204" pitchFamily="34" charset="0"/>
                  <a:cs typeface="Kanit Black" pitchFamily="2" charset="-34"/>
                </a:rPr>
                <a:t> van de </a:t>
              </a:r>
              <a:r>
                <a:rPr lang="en-GB" sz="1600" kern="100" dirty="0" err="1">
                  <a:effectLst/>
                  <a:ea typeface="Aptos" panose="020B0004020202020204" pitchFamily="34" charset="0"/>
                  <a:cs typeface="Kanit Black" pitchFamily="2" charset="-34"/>
                </a:rPr>
                <a:t>aanvallers</a:t>
              </a:r>
              <a:r>
                <a:rPr lang="en-GB" sz="1600" kern="100" dirty="0">
                  <a:effectLst/>
                  <a:ea typeface="Aptos" panose="020B0004020202020204" pitchFamily="34" charset="0"/>
                  <a:cs typeface="Kanit Black" pitchFamily="2" charset="-34"/>
                </a:rPr>
                <a:t>.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GB" sz="1600" b="1" kern="100" dirty="0" err="1">
                  <a:ea typeface="Aptos" panose="020B0004020202020204" pitchFamily="34" charset="0"/>
                  <a:cs typeface="Kanit Black" pitchFamily="2" charset="-34"/>
                </a:rPr>
                <a:t>Herstel</a:t>
              </a:r>
              <a:r>
                <a:rPr lang="en-GB" sz="1600" kern="100" dirty="0">
                  <a:ea typeface="Aptos" panose="020B0004020202020204" pitchFamily="34" charset="0"/>
                  <a:cs typeface="Kanit Black" pitchFamily="2" charset="-34"/>
                </a:rPr>
                <a:t> </a:t>
              </a:r>
              <a:r>
                <a:rPr lang="en-GB" sz="1600" kern="100" dirty="0" err="1">
                  <a:ea typeface="Aptos" panose="020B0004020202020204" pitchFamily="34" charset="0"/>
                  <a:cs typeface="Kanit Black" pitchFamily="2" charset="-34"/>
                </a:rPr>
                <a:t>voor</a:t>
              </a:r>
              <a:r>
                <a:rPr lang="en-GB" sz="1600" kern="100" dirty="0">
                  <a:ea typeface="Aptos" panose="020B0004020202020204" pitchFamily="34" charset="0"/>
                  <a:cs typeface="Kanit Black" pitchFamily="2" charset="-34"/>
                </a:rPr>
                <a:t> alle </a:t>
              </a:r>
              <a:r>
                <a:rPr lang="en-GB" sz="1600" kern="100" dirty="0" err="1">
                  <a:ea typeface="Aptos" panose="020B0004020202020204" pitchFamily="34" charset="0"/>
                  <a:cs typeface="Kanit Black" pitchFamily="2" charset="-34"/>
                </a:rPr>
                <a:t>getroffen</a:t>
              </a:r>
              <a:r>
                <a:rPr lang="en-GB" sz="1600" kern="100" dirty="0">
                  <a:ea typeface="Aptos" panose="020B0004020202020204" pitchFamily="34" charset="0"/>
                  <a:cs typeface="Kanit Black" pitchFamily="2" charset="-34"/>
                </a:rPr>
                <a:t> </a:t>
              </a:r>
              <a:r>
                <a:rPr lang="en-GB" sz="1600" kern="100" dirty="0" err="1">
                  <a:ea typeface="Aptos" panose="020B0004020202020204" pitchFamily="34" charset="0"/>
                  <a:cs typeface="Kanit Black" pitchFamily="2" charset="-34"/>
                </a:rPr>
                <a:t>gemeenschappen</a:t>
              </a:r>
              <a:endParaRPr lang="en-GB" sz="1600" kern="100" dirty="0">
                <a:effectLst/>
                <a:ea typeface="Aptos" panose="020B0004020202020204" pitchFamily="34" charset="0"/>
                <a:cs typeface="Kanit Black" pitchFamily="2" charset="-34"/>
              </a:endParaRPr>
            </a:p>
          </p:txBody>
        </p:sp>
      </p:grpSp>
      <p:sp>
        <p:nvSpPr>
          <p:cNvPr id="17" name="TextBox 2">
            <a:extLst>
              <a:ext uri="{FF2B5EF4-FFF2-40B4-BE49-F238E27FC236}">
                <a16:creationId xmlns:a16="http://schemas.microsoft.com/office/drawing/2014/main" id="{C79F8D13-B610-E9FD-5692-F9ABC2C0B9ED}"/>
              </a:ext>
            </a:extLst>
          </p:cNvPr>
          <p:cNvSpPr txBox="1"/>
          <p:nvPr/>
        </p:nvSpPr>
        <p:spPr>
          <a:xfrm>
            <a:off x="8164377" y="6420884"/>
            <a:ext cx="5097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effectLst/>
                <a:ea typeface="Aptos" panose="020B0004020202020204" pitchFamily="34" charset="0"/>
                <a:cs typeface="Kanit Black" pitchFamily="2" charset="-34"/>
              </a:rPr>
              <a:t>Of ga </a:t>
            </a:r>
            <a:r>
              <a:rPr lang="en-GB" sz="1600" b="1" dirty="0" err="1">
                <a:effectLst/>
                <a:ea typeface="Aptos" panose="020B0004020202020204" pitchFamily="34" charset="0"/>
                <a:cs typeface="Kanit Black" pitchFamily="2" charset="-34"/>
              </a:rPr>
              <a:t>naar</a:t>
            </a:r>
            <a:r>
              <a:rPr lang="en-GB" sz="1600" b="1" dirty="0">
                <a:effectLst/>
                <a:ea typeface="Aptos" panose="020B0004020202020204" pitchFamily="34" charset="0"/>
                <a:cs typeface="Kanit Black" pitchFamily="2" charset="-34"/>
              </a:rPr>
              <a:t> </a:t>
            </a:r>
            <a:r>
              <a:rPr lang="en-GB" sz="1600" b="1" dirty="0">
                <a:effectLst/>
                <a:ea typeface="Aptos" panose="020B0004020202020204" pitchFamily="34" charset="0"/>
                <a:cs typeface="Kanit Black" pitchFamily="2" charset="-34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opendoors.nl/</a:t>
            </a:r>
            <a:r>
              <a:rPr lang="en-GB" sz="1600" b="1" dirty="0" err="1">
                <a:effectLst/>
                <a:ea typeface="Aptos" panose="020B0004020202020204" pitchFamily="34" charset="0"/>
                <a:cs typeface="Kanit Black" pitchFamily="2" charset="-34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petitie</a:t>
            </a:r>
            <a:endParaRPr lang="en-GB" sz="1600" b="1" kern="100" dirty="0">
              <a:effectLst/>
              <a:ea typeface="Aptos" panose="020B0004020202020204" pitchFamily="34" charset="0"/>
              <a:cs typeface="Kanit Black" pitchFamily="2" charset="-34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E42FB8E3-F6ED-6528-C0F6-6553220F2B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72365" y="3429000"/>
            <a:ext cx="2977042" cy="297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85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Menselijk gezicht, kleding, person&#10;&#10;Automatisch gegenereerde beschrijving">
            <a:extLst>
              <a:ext uri="{FF2B5EF4-FFF2-40B4-BE49-F238E27FC236}">
                <a16:creationId xmlns:a16="http://schemas.microsoft.com/office/drawing/2014/main" id="{3ED411D3-7E2C-9A6B-F75B-604DC16CF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0F571D6-D0FA-B0F4-BDB0-4AC17A86F1E6}"/>
              </a:ext>
            </a:extLst>
          </p:cNvPr>
          <p:cNvSpPr txBox="1"/>
          <p:nvPr/>
        </p:nvSpPr>
        <p:spPr>
          <a:xfrm>
            <a:off x="7420131" y="599607"/>
            <a:ext cx="4676931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Kanit Black" pitchFamily="2" charset="-34"/>
                <a:cs typeface="Kanit Black" pitchFamily="2" charset="-34"/>
              </a:rPr>
              <a:t>DONEER VIA DE QR-CODE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b="1" dirty="0">
                <a:latin typeface="Myriad Pro" panose="020B0503030403020204" pitchFamily="34" charset="0"/>
              </a:rPr>
              <a:t>Of </a:t>
            </a:r>
            <a:r>
              <a:rPr lang="en-US" b="1" dirty="0" err="1">
                <a:latin typeface="Myriad Pro" panose="020B0503030403020204" pitchFamily="34" charset="0"/>
              </a:rPr>
              <a:t>maak</a:t>
            </a:r>
            <a:r>
              <a:rPr lang="en-US" b="1" dirty="0">
                <a:latin typeface="Myriad Pro" panose="020B0503030403020204" pitchFamily="34" charset="0"/>
              </a:rPr>
              <a:t> je gift over op </a:t>
            </a:r>
            <a:br>
              <a:rPr lang="en-US" dirty="0">
                <a:latin typeface="Myriad Pro" panose="020B0503030403020204" pitchFamily="34" charset="0"/>
              </a:rPr>
            </a:br>
            <a:r>
              <a:rPr lang="en-US" dirty="0" err="1">
                <a:latin typeface="Myriad Pro" panose="020B0503030403020204" pitchFamily="34" charset="0"/>
              </a:rPr>
              <a:t>Bankrekeningnr</a:t>
            </a:r>
            <a:r>
              <a:rPr lang="en-US" dirty="0">
                <a:latin typeface="Myriad Pro" panose="020B0503030403020204" pitchFamily="34" charset="0"/>
              </a:rPr>
              <a:t>: NL08 INGB 0000 0077 33</a:t>
            </a:r>
            <a:br>
              <a:rPr lang="en-US" dirty="0">
                <a:latin typeface="Myriad Pro" panose="020B0503030403020204" pitchFamily="34" charset="0"/>
              </a:rPr>
            </a:br>
            <a:r>
              <a:rPr lang="en-US" dirty="0" err="1">
                <a:latin typeface="Myriad Pro" panose="020B0503030403020204" pitchFamily="34" charset="0"/>
              </a:rPr>
              <a:t>Betalingskenmerk</a:t>
            </a:r>
            <a:r>
              <a:rPr lang="en-US" dirty="0">
                <a:latin typeface="Myriad Pro" panose="020B0503030403020204" pitchFamily="34" charset="0"/>
              </a:rPr>
              <a:t>: 0391 6938 4162 7766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9F2CFF-B26B-184D-F8E2-C6C9302E9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989" y="1199212"/>
            <a:ext cx="3918951" cy="39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957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5DF2E1D-58CD-6800-E4ED-CD8C750ED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20"/>
          <a:stretch/>
        </p:blipFill>
        <p:spPr>
          <a:xfrm>
            <a:off x="0" y="19345"/>
            <a:ext cx="12192000" cy="68386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6889AE-4BE4-C366-4D45-20AC8A0217B2}"/>
              </a:ext>
            </a:extLst>
          </p:cNvPr>
          <p:cNvSpPr/>
          <p:nvPr/>
        </p:nvSpPr>
        <p:spPr>
          <a:xfrm>
            <a:off x="6235700" y="0"/>
            <a:ext cx="5956300" cy="6838655"/>
          </a:xfrm>
          <a:prstGeom prst="rect">
            <a:avLst/>
          </a:prstGeom>
          <a:solidFill>
            <a:srgbClr val="692B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DAEDF6-5DD6-5BB0-F6D8-388DC5FF3F27}"/>
              </a:ext>
            </a:extLst>
          </p:cNvPr>
          <p:cNvSpPr txBox="1"/>
          <p:nvPr/>
        </p:nvSpPr>
        <p:spPr>
          <a:xfrm>
            <a:off x="343647" y="97266"/>
            <a:ext cx="10867869" cy="982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80"/>
              </a:lnSpc>
            </a:pPr>
            <a:r>
              <a:rPr lang="en-GB" sz="5400" b="1" kern="100" dirty="0">
                <a:solidFill>
                  <a:schemeClr val="bg1"/>
                </a:solidFill>
                <a:effectLst/>
                <a:latin typeface="Kanit Black" pitchFamily="2" charset="-34"/>
                <a:ea typeface="Aptos" panose="020B0004020202020204" pitchFamily="34" charset="0"/>
                <a:cs typeface="Kanit Black" pitchFamily="2" charset="-34"/>
              </a:rPr>
              <a:t>BREEK DE STILTE     </a:t>
            </a:r>
            <a:r>
              <a:rPr lang="en-GB" sz="5400" b="1" kern="100" dirty="0">
                <a:solidFill>
                  <a:srgbClr val="FFC000"/>
                </a:solidFill>
                <a:effectLst/>
                <a:latin typeface="Kanit Black" pitchFamily="2" charset="-34"/>
                <a:ea typeface="Aptos" panose="020B0004020202020204" pitchFamily="34" charset="0"/>
                <a:cs typeface="Kanit Black" pitchFamily="2" charset="-34"/>
              </a:rPr>
              <a:t>BID MEE!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0E42BB-6818-CC6C-E20A-20F32FC64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4965" y="6178255"/>
            <a:ext cx="1590455" cy="26019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F534F696-DF1D-91F1-AB94-FDA1A2F0E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3647" y="5781227"/>
            <a:ext cx="1043748" cy="79405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6310140-AFC1-20F4-B6C6-187A7E908B65}"/>
              </a:ext>
            </a:extLst>
          </p:cNvPr>
          <p:cNvSpPr txBox="1"/>
          <p:nvPr/>
        </p:nvSpPr>
        <p:spPr>
          <a:xfrm>
            <a:off x="6520721" y="1228555"/>
            <a:ext cx="503444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Bid om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wijsheid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en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bemoediging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voor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pastor Barnabas,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als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hij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het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verlangen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heeft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om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een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goede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‘herder’ 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te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zijn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voor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christenen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in het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vluchtelingenkamp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.</a:t>
            </a:r>
          </a:p>
          <a:p>
            <a:endParaRPr lang="en-US" sz="2000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16.2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miljoen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christenen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zijn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op de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vlucht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in Afrika. Bid om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herstel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en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bescherming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voor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alle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gezinnen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die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getraumatiseerd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en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angstig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zijn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Bid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voor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alle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vervolgers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die met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geweld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door Sub-Sahara Afrika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trekken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Voor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God is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geen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wonder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te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groot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. Bid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dat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Hij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spreekt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tot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deze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radicale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strijders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zodat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ze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Jezus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willen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yriad Pro" panose="020B0503030403020204" pitchFamily="34" charset="0"/>
              </a:rPr>
              <a:t>volgen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7105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1C8A367C436940A5A1CF27C6AABBF4" ma:contentTypeVersion="14" ma:contentTypeDescription="Een nieuw document maken." ma:contentTypeScope="" ma:versionID="e2f58675ba8e59c354cf0b9e005bcd2f">
  <xsd:schema xmlns:xsd="http://www.w3.org/2001/XMLSchema" xmlns:xs="http://www.w3.org/2001/XMLSchema" xmlns:p="http://schemas.microsoft.com/office/2006/metadata/properties" xmlns:ns2="a683a7d0-93d7-4cbf-990e-f199da7da790" xmlns:ns3="ef02c3bd-2b53-49f0-9e17-69ea173c0963" targetNamespace="http://schemas.microsoft.com/office/2006/metadata/properties" ma:root="true" ma:fieldsID="0a7ea1c6f255ab24420c80d4abd0af7e" ns2:_="" ns3:_="">
    <xsd:import namespace="a683a7d0-93d7-4cbf-990e-f199da7da790"/>
    <xsd:import namespace="ef02c3bd-2b53-49f0-9e17-69ea173c09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83a7d0-93d7-4cbf-990e-f199da7da7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Afbeeldingtags" ma:readOnly="false" ma:fieldId="{5cf76f15-5ced-4ddc-b409-7134ff3c332f}" ma:taxonomyMulti="true" ma:sspId="2d278d82-3aa2-4bd3-940a-a5286f7375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02c3bd-2b53-49f0-9e17-69ea173c096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bb06f43f-6ec4-4ea6-9c6a-34a87a534f8f}" ma:internalName="TaxCatchAll" ma:showField="CatchAllData" ma:web="ef02c3bd-2b53-49f0-9e17-69ea173c09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E11513-3E92-4C34-85F9-0E390C2980B9}"/>
</file>

<file path=customXml/itemProps2.xml><?xml version="1.0" encoding="utf-8"?>
<ds:datastoreItem xmlns:ds="http://schemas.openxmlformats.org/officeDocument/2006/customXml" ds:itemID="{1343F9C1-54E1-4EA2-8638-327716712341}"/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341</Words>
  <Application>Microsoft Office PowerPoint</Application>
  <PresentationFormat>Breedbeeld</PresentationFormat>
  <Paragraphs>45</Paragraphs>
  <Slides>5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13" baseType="lpstr">
      <vt:lpstr>Arial</vt:lpstr>
      <vt:lpstr>Calibri</vt:lpstr>
      <vt:lpstr>Aptos</vt:lpstr>
      <vt:lpstr>Kanit Black</vt:lpstr>
      <vt:lpstr>Wingdings</vt:lpstr>
      <vt:lpstr>Myriad Pro</vt:lpstr>
      <vt:lpstr>Calibri Light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Lehane</dc:creator>
  <cp:lastModifiedBy>Corianne Otten</cp:lastModifiedBy>
  <cp:revision>21</cp:revision>
  <dcterms:created xsi:type="dcterms:W3CDTF">2023-06-06T11:59:38Z</dcterms:created>
  <dcterms:modified xsi:type="dcterms:W3CDTF">2024-09-12T14:08:24Z</dcterms:modified>
</cp:coreProperties>
</file>